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56" r:id="rId2"/>
    <p:sldId id="257" r:id="rId3"/>
    <p:sldId id="268" r:id="rId4"/>
    <p:sldId id="269" r:id="rId5"/>
    <p:sldId id="270" r:id="rId6"/>
    <p:sldId id="284" r:id="rId7"/>
    <p:sldId id="271" r:id="rId8"/>
    <p:sldId id="288" r:id="rId9"/>
    <p:sldId id="295" r:id="rId10"/>
    <p:sldId id="291" r:id="rId11"/>
    <p:sldId id="292" r:id="rId12"/>
    <p:sldId id="293" r:id="rId13"/>
    <p:sldId id="294" r:id="rId14"/>
    <p:sldId id="287" r:id="rId15"/>
    <p:sldId id="296" r:id="rId16"/>
    <p:sldId id="272" r:id="rId17"/>
    <p:sldId id="285" r:id="rId18"/>
    <p:sldId id="273" r:id="rId19"/>
    <p:sldId id="286" r:id="rId20"/>
    <p:sldId id="281" r:id="rId21"/>
    <p:sldId id="276" r:id="rId22"/>
    <p:sldId id="274" r:id="rId23"/>
    <p:sldId id="289" r:id="rId24"/>
    <p:sldId id="278" r:id="rId25"/>
    <p:sldId id="280" r:id="rId26"/>
    <p:sldId id="290" r:id="rId27"/>
    <p:sldId id="277" r:id="rId28"/>
    <p:sldId id="275" r:id="rId29"/>
    <p:sldId id="282" r:id="rId30"/>
    <p:sldId id="298" r:id="rId31"/>
    <p:sldId id="297" r:id="rId32"/>
    <p:sldId id="299" r:id="rId33"/>
    <p:sldId id="301" r:id="rId34"/>
    <p:sldId id="300" r:id="rId35"/>
    <p:sldId id="283" r:id="rId3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EEB"/>
    <a:srgbClr val="83C4E5"/>
    <a:srgbClr val="6DB8DD"/>
    <a:srgbClr val="4DAAD3"/>
    <a:srgbClr val="2F8AAF"/>
    <a:srgbClr val="61B4DD"/>
    <a:srgbClr val="96CC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842" autoAdjust="0"/>
  </p:normalViewPr>
  <p:slideViewPr>
    <p:cSldViewPr>
      <p:cViewPr varScale="1">
        <p:scale>
          <a:sx n="60" d="100"/>
          <a:sy n="60" d="100"/>
        </p:scale>
        <p:origin x="840" y="44"/>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12/1/2022</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dirty="0"/>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12/1/2022</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dirty="0"/>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12/1/2022</a:t>
            </a:fld>
            <a:endParaRPr dirty="0"/>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12/1/2022</a:t>
            </a:fld>
            <a:endParaRPr dirty="0"/>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12/1/2022</a:t>
            </a:fld>
            <a:endParaRPr dirty="0"/>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12/1/2022</a:t>
            </a:fld>
            <a:endParaRPr dirty="0"/>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9AFE8FB1-0A7A-443E-AAF7-31D4FA1AA312}" type="datetimeFigureOut">
              <a:rPr lang="en-US"/>
              <a:t>12/1/2022</a:t>
            </a:fld>
            <a:endParaRPr dirty="0"/>
          </a:p>
        </p:txBody>
      </p:sp>
      <p:sp>
        <p:nvSpPr>
          <p:cNvPr id="7" name="Slide Number Placeholder 6"/>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9AFE8FB1-0A7A-443E-AAF7-31D4FA1AA312}" type="datetimeFigureOut">
              <a:rPr lang="en-US"/>
              <a:t>12/1/2022</a:t>
            </a:fld>
            <a:endParaRPr dirty="0"/>
          </a:p>
        </p:txBody>
      </p:sp>
      <p:sp>
        <p:nvSpPr>
          <p:cNvPr id="9" name="Slide Number Placeholder 8"/>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grpSp>
      <p:sp>
        <p:nvSpPr>
          <p:cNvPr id="4" name="Footer Placeholder 3"/>
          <p:cNvSpPr>
            <a:spLocks noGrp="1"/>
          </p:cNvSpPr>
          <p:nvPr>
            <p:ph type="ftr" sz="quarter" idx="11"/>
          </p:nvPr>
        </p:nvSpPr>
        <p:spPr/>
        <p:txBody>
          <a:bodyPr/>
          <a:lstStyle/>
          <a:p>
            <a:endParaRPr dirty="0"/>
          </a:p>
        </p:txBody>
      </p:sp>
      <p:sp>
        <p:nvSpPr>
          <p:cNvPr id="3" name="Date Placeholder 2"/>
          <p:cNvSpPr>
            <a:spLocks noGrp="1"/>
          </p:cNvSpPr>
          <p:nvPr>
            <p:ph type="dt" sz="half" idx="10"/>
          </p:nvPr>
        </p:nvSpPr>
        <p:spPr/>
        <p:txBody>
          <a:bodyPr/>
          <a:lstStyle/>
          <a:p>
            <a:fld id="{9AFE8FB1-0A7A-443E-AAF7-31D4FA1AA312}" type="datetimeFigureOut">
              <a:rPr lang="en-US"/>
              <a:t>12/1/2022</a:t>
            </a:fld>
            <a:endParaRPr dirty="0"/>
          </a:p>
        </p:txBody>
      </p:sp>
      <p:sp>
        <p:nvSpPr>
          <p:cNvPr id="5" name="Slide Number Placeholder 4"/>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dirty="0"/>
          </a:p>
        </p:txBody>
      </p:sp>
      <p:sp>
        <p:nvSpPr>
          <p:cNvPr id="2" name="Date Placeholder 1"/>
          <p:cNvSpPr>
            <a:spLocks noGrp="1"/>
          </p:cNvSpPr>
          <p:nvPr>
            <p:ph type="dt" sz="half" idx="10"/>
          </p:nvPr>
        </p:nvSpPr>
        <p:spPr/>
        <p:txBody>
          <a:bodyPr/>
          <a:lstStyle/>
          <a:p>
            <a:fld id="{9AFE8FB1-0A7A-443E-AAF7-31D4FA1AA312}" type="datetimeFigureOut">
              <a:rPr lang="en-US"/>
              <a:t>12/1/2022</a:t>
            </a:fld>
            <a:endParaRPr dirty="0"/>
          </a:p>
        </p:txBody>
      </p:sp>
      <p:sp>
        <p:nvSpPr>
          <p:cNvPr id="4" name="Slide Number Placeholder 3"/>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grpSp>
        </p:grpSp>
      </p:gr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9AFE8FB1-0A7A-443E-AAF7-31D4FA1AA312}" type="datetimeFigureOut">
              <a:rPr lang="en-US"/>
              <a:t>12/1/2022</a:t>
            </a:fld>
            <a:endParaRPr dirty="0"/>
          </a:p>
        </p:txBody>
      </p:sp>
      <p:sp>
        <p:nvSpPr>
          <p:cNvPr id="7" name="Slide Number Placeholder 6"/>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9AFE8FB1-0A7A-443E-AAF7-31D4FA1AA312}" type="datetimeFigureOut">
              <a:rPr lang="en-US"/>
              <a:t>12/1/2022</a:t>
            </a:fld>
            <a:endParaRPr dirty="0"/>
          </a:p>
        </p:txBody>
      </p:sp>
      <p:sp>
        <p:nvSpPr>
          <p:cNvPr id="7" name="Slide Number Placeholder 6"/>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12/1/2022</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dirty="0"/>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oi.org/10.1130/00167606(1994)106%3c0571:AODBSA%3e2.3.CO;2" TargetMode="External"/><Relationship Id="rId2" Type="http://schemas.openxmlformats.org/officeDocument/2006/relationships/hyperlink" Target="https://doi.org/10.1007/s11629-018-5172-2" TargetMode="External"/><Relationship Id="rId1" Type="http://schemas.openxmlformats.org/officeDocument/2006/relationships/slideLayout" Target="../slideLayouts/slideLayout2.xml"/><Relationship Id="rId4" Type="http://schemas.openxmlformats.org/officeDocument/2006/relationships/hyperlink" Target="https://doi.org/10.%201080/1753894090346437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548680"/>
            <a:ext cx="9144000" cy="4104456"/>
          </a:xfrm>
        </p:spPr>
        <p:txBody>
          <a:bodyPr/>
          <a:lstStyle/>
          <a:p>
            <a:r>
              <a:rPr lang="en-US" dirty="0"/>
              <a:t>Morphotectonic Parameter Assessment of a part of Ganga Basin using Geospatial Technology</a:t>
            </a:r>
          </a:p>
        </p:txBody>
      </p:sp>
      <p:sp>
        <p:nvSpPr>
          <p:cNvPr id="3" name="Subtitle 2"/>
          <p:cNvSpPr>
            <a:spLocks noGrp="1"/>
          </p:cNvSpPr>
          <p:nvPr>
            <p:ph type="subTitle" idx="1"/>
          </p:nvPr>
        </p:nvSpPr>
        <p:spPr>
          <a:xfrm>
            <a:off x="1522413" y="4941168"/>
            <a:ext cx="9143999" cy="1584176"/>
          </a:xfrm>
        </p:spPr>
        <p:txBody>
          <a:bodyPr>
            <a:normAutofit fontScale="92500" lnSpcReduction="10000"/>
          </a:bodyPr>
          <a:lstStyle/>
          <a:p>
            <a:r>
              <a:rPr lang="en-US" dirty="0"/>
              <a:t>Presented By:</a:t>
            </a:r>
          </a:p>
          <a:p>
            <a:endParaRPr lang="en-US" dirty="0"/>
          </a:p>
          <a:p>
            <a:r>
              <a:rPr lang="en-US" dirty="0"/>
              <a:t>Aditya Kale (224104005)                    Anmol Mohak (224357003) </a:t>
            </a:r>
          </a:p>
          <a:p>
            <a:endParaRPr lang="en-US" dirty="0"/>
          </a:p>
          <a:p>
            <a:r>
              <a:rPr lang="en-US" dirty="0"/>
              <a:t>Ankit Chandelia (224357002)           Dipima Sarma (226157001)</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0D8A6F1-0703-F16E-0957-BF00B9F43DFE}"/>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820" t="3375" r="3227" b="2127"/>
          <a:stretch/>
        </p:blipFill>
        <p:spPr>
          <a:xfrm>
            <a:off x="97121" y="366033"/>
            <a:ext cx="3097630" cy="2376264"/>
          </a:xfrm>
        </p:spPr>
      </p:pic>
      <p:pic>
        <p:nvPicPr>
          <p:cNvPr id="9" name="Picture 8">
            <a:extLst>
              <a:ext uri="{FF2B5EF4-FFF2-40B4-BE49-F238E27FC236}">
                <a16:creationId xmlns:a16="http://schemas.microsoft.com/office/drawing/2014/main" id="{7720508F-C634-C484-0C76-66246B6BA4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7762" y="483862"/>
            <a:ext cx="8363915" cy="5914458"/>
          </a:xfrm>
          <a:prstGeom prst="rect">
            <a:avLst/>
          </a:prstGeom>
        </p:spPr>
      </p:pic>
      <p:sp>
        <p:nvSpPr>
          <p:cNvPr id="12" name="Arrow: Right 11">
            <a:extLst>
              <a:ext uri="{FF2B5EF4-FFF2-40B4-BE49-F238E27FC236}">
                <a16:creationId xmlns:a16="http://schemas.microsoft.com/office/drawing/2014/main" id="{E7EF5C68-D47A-9422-5868-1FC058C6BCB9}"/>
              </a:ext>
            </a:extLst>
          </p:cNvPr>
          <p:cNvSpPr/>
          <p:nvPr/>
        </p:nvSpPr>
        <p:spPr>
          <a:xfrm>
            <a:off x="3194751" y="1304764"/>
            <a:ext cx="633011" cy="498802"/>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531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AAFCFAD-944F-7873-A51C-4985F258BFD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41884" y="12576"/>
            <a:ext cx="9673649" cy="6840623"/>
          </a:xfrm>
        </p:spPr>
      </p:pic>
    </p:spTree>
    <p:extLst>
      <p:ext uri="{BB962C8B-B14F-4D97-AF65-F5344CB8AC3E}">
        <p14:creationId xmlns:p14="http://schemas.microsoft.com/office/powerpoint/2010/main" val="263812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DF0D994-176A-D466-CB38-663B69F15BFD}"/>
              </a:ext>
            </a:extLst>
          </p:cNvPr>
          <p:cNvSpPr>
            <a:spLocks noGrp="1"/>
          </p:cNvSpPr>
          <p:nvPr>
            <p:ph sz="half" idx="4294967295"/>
          </p:nvPr>
        </p:nvSpPr>
        <p:spPr>
          <a:xfrm>
            <a:off x="0" y="1593056"/>
            <a:ext cx="2505075" cy="3671887"/>
          </a:xfrm>
          <a:solidFill>
            <a:schemeClr val="bg1"/>
          </a:solidFill>
        </p:spPr>
        <p:txBody>
          <a:bodyPr/>
          <a:lstStyle/>
          <a:p>
            <a:endParaRPr lang="en-IN" dirty="0"/>
          </a:p>
          <a:p>
            <a:endParaRPr lang="en-IN" dirty="0"/>
          </a:p>
          <a:p>
            <a:r>
              <a:rPr lang="en-IN" dirty="0"/>
              <a:t>Flow accumulation threshold: 1000</a:t>
            </a:r>
            <a:endParaRPr lang="en-US" dirty="0"/>
          </a:p>
        </p:txBody>
      </p:sp>
      <p:pic>
        <p:nvPicPr>
          <p:cNvPr id="11" name="Content Placeholder 10">
            <a:extLst>
              <a:ext uri="{FF2B5EF4-FFF2-40B4-BE49-F238E27FC236}">
                <a16:creationId xmlns:a16="http://schemas.microsoft.com/office/drawing/2014/main" id="{C9B60E6F-26E5-D956-12D8-F3BF12707BBD}"/>
              </a:ext>
            </a:extLst>
          </p:cNvPr>
          <p:cNvPicPr>
            <a:picLocks noGrp="1" noChangeAspect="1"/>
          </p:cNvPicPr>
          <p:nvPr>
            <p:ph sz="half" idx="4294967295"/>
          </p:nvPr>
        </p:nvPicPr>
        <p:blipFill>
          <a:blip r:embed="rId2" cstate="print">
            <a:extLst>
              <a:ext uri="{28A0092B-C50C-407E-A947-70E740481C1C}">
                <a14:useLocalDpi xmlns:a14="http://schemas.microsoft.com/office/drawing/2010/main" val="0"/>
              </a:ext>
            </a:extLst>
          </a:blip>
          <a:stretch>
            <a:fillRect/>
          </a:stretch>
        </p:blipFill>
        <p:spPr>
          <a:xfrm>
            <a:off x="2490788" y="0"/>
            <a:ext cx="9698037" cy="6858000"/>
          </a:xfrm>
        </p:spPr>
      </p:pic>
    </p:spTree>
    <p:extLst>
      <p:ext uri="{BB962C8B-B14F-4D97-AF65-F5344CB8AC3E}">
        <p14:creationId xmlns:p14="http://schemas.microsoft.com/office/powerpoint/2010/main" val="198227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5FC3F-18C1-63F0-FFD6-C48ADD1A1F2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402D77F-8A26-A5D9-CF34-C1951D1525B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3892" y="18816"/>
            <a:ext cx="9671615" cy="6839184"/>
          </a:xfrm>
        </p:spPr>
      </p:pic>
    </p:spTree>
    <p:extLst>
      <p:ext uri="{BB962C8B-B14F-4D97-AF65-F5344CB8AC3E}">
        <p14:creationId xmlns:p14="http://schemas.microsoft.com/office/powerpoint/2010/main" val="329354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31B5DE-8373-451D-B2CB-3B44BB417F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5300" y="0"/>
            <a:ext cx="9698224" cy="6858000"/>
          </a:xfrm>
          <a:prstGeom prst="rect">
            <a:avLst/>
          </a:prstGeom>
        </p:spPr>
      </p:pic>
    </p:spTree>
    <p:extLst>
      <p:ext uri="{BB962C8B-B14F-4D97-AF65-F5344CB8AC3E}">
        <p14:creationId xmlns:p14="http://schemas.microsoft.com/office/powerpoint/2010/main" val="403514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C6829A-FB7A-AD1E-DF78-B29EF5EB9467}"/>
              </a:ext>
            </a:extLst>
          </p:cNvPr>
          <p:cNvSpPr>
            <a:spLocks noGrp="1"/>
          </p:cNvSpPr>
          <p:nvPr>
            <p:ph type="title" idx="4294967295"/>
          </p:nvPr>
        </p:nvSpPr>
        <p:spPr>
          <a:xfrm>
            <a:off x="1126331" y="2708920"/>
            <a:ext cx="9936162" cy="1020763"/>
          </a:xfrm>
        </p:spPr>
        <p:txBody>
          <a:bodyPr>
            <a:noAutofit/>
          </a:bodyPr>
          <a:lstStyle/>
          <a:p>
            <a:pPr algn="ctr"/>
            <a:r>
              <a:rPr lang="en-IN" sz="4400" b="1" dirty="0"/>
              <a:t>MORPHOMETRIC PARAMETER ANALYSIS</a:t>
            </a:r>
            <a:endParaRPr lang="en-US" sz="4400" b="1" dirty="0"/>
          </a:p>
        </p:txBody>
      </p:sp>
    </p:spTree>
    <p:extLst>
      <p:ext uri="{BB962C8B-B14F-4D97-AF65-F5344CB8AC3E}">
        <p14:creationId xmlns:p14="http://schemas.microsoft.com/office/powerpoint/2010/main" val="358546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F7B6B-0709-C87D-B51A-899917274AC9}"/>
              </a:ext>
            </a:extLst>
          </p:cNvPr>
          <p:cNvSpPr>
            <a:spLocks noGrp="1"/>
          </p:cNvSpPr>
          <p:nvPr>
            <p:ph type="title"/>
          </p:nvPr>
        </p:nvSpPr>
        <p:spPr/>
        <p:txBody>
          <a:bodyPr/>
          <a:lstStyle/>
          <a:p>
            <a:r>
              <a:rPr lang="en-IN" sz="3200" dirty="0">
                <a:latin typeface="+mn-lt"/>
              </a:rPr>
              <a:t>Basin Elongation Ratio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621333-949D-033A-C269-852C87447C59}"/>
                  </a:ext>
                </a:extLst>
              </p:cNvPr>
              <p:cNvSpPr>
                <a:spLocks noGrp="1"/>
              </p:cNvSpPr>
              <p:nvPr>
                <p:ph sz="half" idx="1"/>
              </p:nvPr>
            </p:nvSpPr>
            <p:spPr>
              <a:xfrm>
                <a:off x="1522414" y="1916832"/>
                <a:ext cx="5580111" cy="4267200"/>
              </a:xfrm>
            </p:spPr>
            <p:txBody>
              <a:bodyPr/>
              <a:lstStyle/>
              <a:p>
                <a:r>
                  <a:rPr lang="en-IN" sz="2800" dirty="0"/>
                  <a:t>Predicts the tectonic activity of the basin</a:t>
                </a:r>
              </a:p>
              <a:p>
                <a14:m>
                  <m:oMath xmlns:m="http://schemas.openxmlformats.org/officeDocument/2006/math">
                    <m:r>
                      <a:rPr lang="en-US" sz="2800" b="0" i="1" smtClean="0">
                        <a:latin typeface="Cambria Math" panose="02040503050406030204" pitchFamily="18" charset="0"/>
                      </a:rPr>
                      <m:t>𝑅𝑒</m:t>
                    </m:r>
                    <m:r>
                      <a:rPr lang="en-US" sz="2800" b="0" i="1" smtClean="0">
                        <a:latin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d>
                          <m:dPr>
                            <m:begChr m:val="["/>
                            <m:endChr m:val="]"/>
                            <m:ctrlPr>
                              <a:rPr lang="en-US" sz="2800" i="1">
                                <a:latin typeface="Cambria Math" panose="02040503050406030204" pitchFamily="18" charset="0"/>
                                <a:ea typeface="Cambria Math" panose="02040503050406030204" pitchFamily="18" charset="0"/>
                              </a:rPr>
                            </m:ctrlPr>
                          </m:dPr>
                          <m:e>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(2×</m:t>
                                </m:r>
                                <m:r>
                                  <a:rPr lang="en-US" sz="2800" i="1">
                                    <a:latin typeface="Cambria Math" panose="02040503050406030204" pitchFamily="18" charset="0"/>
                                    <a:ea typeface="Cambria Math" panose="02040503050406030204" pitchFamily="18" charset="0"/>
                                  </a:rPr>
                                  <m:t>𝐴</m:t>
                                </m:r>
                                <m:r>
                                  <a:rPr lang="en-US" sz="2800" i="1">
                                    <a:latin typeface="Cambria Math" panose="02040503050406030204" pitchFamily="18" charset="0"/>
                                    <a:ea typeface="Cambria Math" panose="02040503050406030204" pitchFamily="18" charset="0"/>
                                  </a:rPr>
                                  <m:t>)</m:t>
                                </m:r>
                              </m:num>
                              <m:den>
                                <m:r>
                                  <a:rPr lang="en-US" sz="2800" i="1">
                                    <a:latin typeface="Cambria Math" panose="02040503050406030204" pitchFamily="18" charset="0"/>
                                    <a:ea typeface="Cambria Math" panose="02040503050406030204" pitchFamily="18" charset="0"/>
                                  </a:rPr>
                                  <m:t>𝐷</m:t>
                                </m:r>
                              </m:den>
                            </m:f>
                          </m:e>
                        </m:d>
                      </m:num>
                      <m:den>
                        <m:r>
                          <a:rPr lang="en-US" sz="2800" b="0" i="1" smtClean="0">
                            <a:latin typeface="Cambria Math" panose="02040503050406030204" pitchFamily="18" charset="0"/>
                            <a:ea typeface="Cambria Math" panose="02040503050406030204" pitchFamily="18" charset="0"/>
                          </a:rPr>
                          <m:t>𝐿</m:t>
                        </m:r>
                      </m:den>
                    </m:f>
                  </m:oMath>
                </a14:m>
                <a:endParaRPr lang="en-IN" sz="2800" dirty="0"/>
              </a:p>
              <a:p>
                <a:r>
                  <a:rPr lang="en-IN" sz="2800" dirty="0"/>
                  <a:t>A = Basin area=</a:t>
                </a:r>
                <a:r>
                  <a:rPr lang="en-IN" sz="2800" dirty="0">
                    <a:latin typeface="Calibri" panose="020F0502020204030204" pitchFamily="34" charset="0"/>
                    <a:cs typeface="Calibri" panose="020F0502020204030204" pitchFamily="34" charset="0"/>
                  </a:rPr>
                  <a:t>18360</a:t>
                </a:r>
                <a:r>
                  <a:rPr lang="en-IN" sz="2800" dirty="0"/>
                  <a:t> </a:t>
                </a:r>
                <a:r>
                  <a:rPr lang="en-IN" sz="2800" dirty="0" err="1"/>
                  <a:t>sq</a:t>
                </a:r>
                <a:r>
                  <a:rPr lang="en-IN" sz="2800" dirty="0"/>
                  <a:t> km</a:t>
                </a:r>
              </a:p>
              <a:p>
                <a:r>
                  <a:rPr lang="en-IN" sz="2800" dirty="0"/>
                  <a:t>D = Diameter of circle=</a:t>
                </a:r>
                <a:r>
                  <a:rPr lang="en-IN" sz="2800" dirty="0">
                    <a:latin typeface="Calibri" panose="020F0502020204030204" pitchFamily="34" charset="0"/>
                    <a:cs typeface="Calibri" panose="020F0502020204030204" pitchFamily="34" charset="0"/>
                  </a:rPr>
                  <a:t>152.93</a:t>
                </a:r>
                <a:r>
                  <a:rPr lang="en-IN" sz="2800" dirty="0"/>
                  <a:t> km</a:t>
                </a:r>
              </a:p>
              <a:p>
                <a:r>
                  <a:rPr lang="en-IN" sz="2800" dirty="0"/>
                  <a:t>L = Basin length=</a:t>
                </a:r>
                <a:r>
                  <a:rPr lang="en-IN" sz="2800" dirty="0">
                    <a:latin typeface="Calibri" panose="020F0502020204030204" pitchFamily="34" charset="0"/>
                    <a:cs typeface="Calibri" panose="020F0502020204030204" pitchFamily="34" charset="0"/>
                  </a:rPr>
                  <a:t>330.419</a:t>
                </a:r>
                <a:r>
                  <a:rPr lang="en-IN" sz="2800" dirty="0"/>
                  <a:t> km</a:t>
                </a:r>
              </a:p>
              <a:p>
                <a:endParaRPr lang="en-IN" dirty="0"/>
              </a:p>
              <a:p>
                <a:endParaRPr lang="en-IN" dirty="0"/>
              </a:p>
            </p:txBody>
          </p:sp>
        </mc:Choice>
        <mc:Fallback xmlns="">
          <p:sp>
            <p:nvSpPr>
              <p:cNvPr id="3" name="Content Placeholder 2">
                <a:extLst>
                  <a:ext uri="{FF2B5EF4-FFF2-40B4-BE49-F238E27FC236}">
                    <a16:creationId xmlns:a16="http://schemas.microsoft.com/office/drawing/2014/main" id="{6A621333-949D-033A-C269-852C87447C59}"/>
                  </a:ext>
                </a:extLst>
              </p:cNvPr>
              <p:cNvSpPr>
                <a:spLocks noGrp="1" noRot="1" noChangeAspect="1" noMove="1" noResize="1" noEditPoints="1" noAdjustHandles="1" noChangeArrowheads="1" noChangeShapeType="1" noTextEdit="1"/>
              </p:cNvSpPr>
              <p:nvPr>
                <p:ph sz="half" idx="1"/>
              </p:nvPr>
            </p:nvSpPr>
            <p:spPr>
              <a:xfrm>
                <a:off x="1522414" y="1916832"/>
                <a:ext cx="5580111" cy="4267200"/>
              </a:xfrm>
              <a:blipFill>
                <a:blip r:embed="rId2"/>
                <a:stretch>
                  <a:fillRect l="-1967" t="-2286" r="-316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F0A303C-9CB2-B82A-0515-F1B45F9BA0BA}"/>
              </a:ext>
            </a:extLst>
          </p:cNvPr>
          <p:cNvSpPr txBox="1"/>
          <p:nvPr/>
        </p:nvSpPr>
        <p:spPr>
          <a:xfrm>
            <a:off x="7318548" y="2852936"/>
            <a:ext cx="3960440" cy="1754326"/>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400" dirty="0"/>
              <a:t>Re &lt; </a:t>
            </a:r>
            <a:r>
              <a:rPr lang="en-US" sz="2400" dirty="0">
                <a:latin typeface="Calibri" panose="020F0502020204030204" pitchFamily="34" charset="0"/>
                <a:cs typeface="Calibri" panose="020F0502020204030204" pitchFamily="34" charset="0"/>
              </a:rPr>
              <a:t>0.50</a:t>
            </a:r>
            <a:r>
              <a:rPr lang="en-US" sz="2400" dirty="0"/>
              <a:t>, Tectonically active</a:t>
            </a:r>
          </a:p>
          <a:p>
            <a:pPr marL="342900" indent="-342900">
              <a:lnSpc>
                <a:spcPct val="90000"/>
              </a:lnSpc>
              <a:buFont typeface="Arial" panose="020B0604020202020204" pitchFamily="34" charset="0"/>
              <a:buChar char="•"/>
            </a:pPr>
            <a:r>
              <a:rPr lang="en-US" sz="2400" dirty="0"/>
              <a:t>Re = </a:t>
            </a:r>
            <a:r>
              <a:rPr lang="en-US" sz="2400" dirty="0">
                <a:latin typeface="Calibri" panose="020F0502020204030204" pitchFamily="34" charset="0"/>
                <a:cs typeface="Calibri" panose="020F0502020204030204" pitchFamily="34" charset="0"/>
              </a:rPr>
              <a:t>0.50 – 0.75</a:t>
            </a:r>
            <a:r>
              <a:rPr lang="en-US" sz="2400" dirty="0"/>
              <a:t>, Slightly active</a:t>
            </a:r>
          </a:p>
          <a:p>
            <a:pPr marL="342900" indent="-342900">
              <a:lnSpc>
                <a:spcPct val="90000"/>
              </a:lnSpc>
              <a:buFont typeface="Arial" panose="020B0604020202020204" pitchFamily="34" charset="0"/>
              <a:buChar char="•"/>
            </a:pPr>
            <a:r>
              <a:rPr lang="en-US" sz="2400" dirty="0"/>
              <a:t>Re &gt; </a:t>
            </a:r>
            <a:r>
              <a:rPr lang="en-US" sz="2400" dirty="0">
                <a:latin typeface="Calibri" panose="020F0502020204030204" pitchFamily="34" charset="0"/>
                <a:cs typeface="Calibri" panose="020F0502020204030204" pitchFamily="34" charset="0"/>
              </a:rPr>
              <a:t>0.75</a:t>
            </a:r>
            <a:r>
              <a:rPr lang="en-US" sz="2400" dirty="0"/>
              <a:t>, Inactive</a:t>
            </a:r>
            <a:endParaRPr lang="en-IN" sz="2400" dirty="0"/>
          </a:p>
        </p:txBody>
      </p:sp>
    </p:spTree>
    <p:extLst>
      <p:ext uri="{BB962C8B-B14F-4D97-AF65-F5344CB8AC3E}">
        <p14:creationId xmlns:p14="http://schemas.microsoft.com/office/powerpoint/2010/main" val="380049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8234CB-1154-A8CE-5651-84A86D4B65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5300" y="0"/>
            <a:ext cx="9698224" cy="6858000"/>
          </a:xfrm>
          <a:prstGeom prst="rect">
            <a:avLst/>
          </a:prstGeom>
        </p:spPr>
      </p:pic>
    </p:spTree>
    <p:extLst>
      <p:ext uri="{BB962C8B-B14F-4D97-AF65-F5344CB8AC3E}">
        <p14:creationId xmlns:p14="http://schemas.microsoft.com/office/powerpoint/2010/main" val="417045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F7B6B-0709-C87D-B51A-899917274AC9}"/>
              </a:ext>
            </a:extLst>
          </p:cNvPr>
          <p:cNvSpPr>
            <a:spLocks noGrp="1"/>
          </p:cNvSpPr>
          <p:nvPr>
            <p:ph type="title"/>
          </p:nvPr>
        </p:nvSpPr>
        <p:spPr/>
        <p:txBody>
          <a:bodyPr/>
          <a:lstStyle/>
          <a:p>
            <a:pPr lvl="0"/>
            <a:r>
              <a:rPr lang="en-IN" sz="3200" dirty="0">
                <a:latin typeface="+mn-lt"/>
              </a:rPr>
              <a:t>Asymmetric Factor</a:t>
            </a:r>
            <a:endParaRPr lang="en-US" sz="3200" dirty="0">
              <a:latin typeface="+mn-l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621333-949D-033A-C269-852C87447C59}"/>
                  </a:ext>
                </a:extLst>
              </p:cNvPr>
              <p:cNvSpPr>
                <a:spLocks noGrp="1"/>
              </p:cNvSpPr>
              <p:nvPr>
                <p:ph sz="half" idx="1"/>
              </p:nvPr>
            </p:nvSpPr>
            <p:spPr>
              <a:xfrm>
                <a:off x="1522413" y="1905000"/>
                <a:ext cx="9143998" cy="4267200"/>
              </a:xfrm>
            </p:spPr>
            <p:txBody>
              <a:bodyPr/>
              <a:lstStyle/>
              <a:p>
                <a:pPr lvl="0"/>
                <a:r>
                  <a:rPr lang="en-IN" dirty="0"/>
                  <a:t>A qualitative index</a:t>
                </a:r>
              </a:p>
              <a:p>
                <a:pPr lvl="0"/>
                <a:r>
                  <a:rPr lang="en-IN" dirty="0"/>
                  <a:t>Evaluates basin asymmetry</a:t>
                </a:r>
              </a:p>
              <a:p>
                <a:pPr lvl="0"/>
                <a14:m>
                  <m:oMath xmlns:m="http://schemas.openxmlformats.org/officeDocument/2006/math">
                    <m:r>
                      <a:rPr lang="en-US" sz="2800" b="0" i="1" smtClean="0">
                        <a:latin typeface="Cambria Math" panose="02040503050406030204" pitchFamily="18" charset="0"/>
                      </a:rPr>
                      <m:t>𝐴𝐹</m:t>
                    </m:r>
                    <m:r>
                      <a:rPr lang="en-US" sz="2800" b="0" i="1" smtClean="0">
                        <a:latin typeface="Cambria Math" panose="02040503050406030204" pitchFamily="18" charset="0"/>
                      </a:rPr>
                      <m:t>= </m:t>
                    </m:r>
                    <m:d>
                      <m:dPr>
                        <m:begChr m:val="["/>
                        <m:endChr m:val="]"/>
                        <m:ctrlPr>
                          <a:rPr lang="en-US" sz="2800" b="0" i="1" smtClean="0">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𝐴𝑟</m:t>
                            </m:r>
                          </m:num>
                          <m:den>
                            <m:r>
                              <a:rPr lang="en-US" sz="2800" i="1">
                                <a:latin typeface="Cambria Math" panose="02040503050406030204" pitchFamily="18" charset="0"/>
                              </a:rPr>
                              <m:t>𝐴𝑡</m:t>
                            </m:r>
                          </m:den>
                        </m:f>
                      </m:e>
                    </m:d>
                    <m:r>
                      <a:rPr lang="en-US" sz="2800" b="0" i="1" smtClean="0">
                        <a:latin typeface="Cambria Math" panose="02040503050406030204" pitchFamily="18" charset="0"/>
                        <a:ea typeface="Cambria Math" panose="02040503050406030204" pitchFamily="18" charset="0"/>
                      </a:rPr>
                      <m:t>×100</m:t>
                    </m:r>
                  </m:oMath>
                </a14:m>
                <a:endParaRPr lang="en-US" sz="2800" b="0" dirty="0">
                  <a:ea typeface="Cambria Math" panose="02040503050406030204" pitchFamily="18" charset="0"/>
                </a:endParaRPr>
              </a:p>
              <a:p>
                <a:pPr marL="0" lvl="0" indent="0">
                  <a:buNone/>
                </a:pPr>
                <a:r>
                  <a:rPr lang="en-IN" dirty="0"/>
                  <a:t>     Ar = Right hand side area of basin = </a:t>
                </a:r>
                <a:r>
                  <a:rPr lang="en-IN" dirty="0">
                    <a:latin typeface="Calibri" panose="020F0502020204030204" pitchFamily="34" charset="0"/>
                    <a:cs typeface="Calibri" panose="020F0502020204030204" pitchFamily="34" charset="0"/>
                  </a:rPr>
                  <a:t>9834</a:t>
                </a:r>
                <a:r>
                  <a:rPr lang="en-IN" dirty="0"/>
                  <a:t> sq. km</a:t>
                </a:r>
              </a:p>
              <a:p>
                <a:pPr marL="0" lvl="0" indent="0">
                  <a:buNone/>
                </a:pPr>
                <a:r>
                  <a:rPr lang="en-IN" dirty="0"/>
                  <a:t>     At = Total area of drainage basin = </a:t>
                </a:r>
                <a:r>
                  <a:rPr lang="en-IN" dirty="0">
                    <a:latin typeface="Calibri" panose="020F0502020204030204" pitchFamily="34" charset="0"/>
                    <a:cs typeface="Calibri" panose="020F0502020204030204" pitchFamily="34" charset="0"/>
                  </a:rPr>
                  <a:t>18360</a:t>
                </a:r>
                <a:r>
                  <a:rPr lang="en-IN" dirty="0"/>
                  <a:t> sq. km</a:t>
                </a:r>
              </a:p>
              <a:p>
                <a:pPr lvl="0"/>
                <a:r>
                  <a:rPr lang="en-IN" dirty="0">
                    <a:latin typeface="+mn-lt"/>
                  </a:rPr>
                  <a:t>AF = </a:t>
                </a:r>
                <a:r>
                  <a:rPr lang="en-IN" dirty="0">
                    <a:latin typeface="Calibri" panose="020F0502020204030204" pitchFamily="34" charset="0"/>
                    <a:cs typeface="Calibri" panose="020F0502020204030204" pitchFamily="34" charset="0"/>
                  </a:rPr>
                  <a:t>50</a:t>
                </a:r>
                <a:r>
                  <a:rPr lang="en-IN" dirty="0">
                    <a:latin typeface="+mn-lt"/>
                  </a:rPr>
                  <a:t>, Stable setting environment</a:t>
                </a:r>
              </a:p>
              <a:p>
                <a:pPr lvl="0"/>
                <a:r>
                  <a:rPr lang="en-IN" dirty="0"/>
                  <a:t>AF </a:t>
                </a:r>
                <a14:m>
                  <m:oMath xmlns:m="http://schemas.openxmlformats.org/officeDocument/2006/math">
                    <m:r>
                      <a:rPr lang="en-IN" i="1" smtClean="0">
                        <a:latin typeface="Cambria Math" panose="02040503050406030204" pitchFamily="18" charset="0"/>
                        <a:ea typeface="Cambria Math" panose="02040503050406030204" pitchFamily="18" charset="0"/>
                      </a:rPr>
                      <m:t>≠</m:t>
                    </m:r>
                  </m:oMath>
                </a14:m>
                <a:r>
                  <a:rPr lang="en-IN" dirty="0">
                    <a:latin typeface="+mn-lt"/>
                  </a:rPr>
                  <a:t> </a:t>
                </a:r>
                <a:r>
                  <a:rPr lang="en-IN" dirty="0">
                    <a:latin typeface="Calibri" panose="020F0502020204030204" pitchFamily="34" charset="0"/>
                    <a:cs typeface="Calibri" panose="020F0502020204030204" pitchFamily="34" charset="0"/>
                  </a:rPr>
                  <a:t>50</a:t>
                </a:r>
                <a:r>
                  <a:rPr lang="en-IN" dirty="0">
                    <a:latin typeface="+mn-lt"/>
                  </a:rPr>
                  <a:t>, Tilt</a:t>
                </a:r>
              </a:p>
              <a:p>
                <a:pPr lvl="0"/>
                <a:endParaRPr lang="en-IN" dirty="0">
                  <a:latin typeface="+mn-lt"/>
                </a:endParaRPr>
              </a:p>
              <a:p>
                <a:pPr lvl="0"/>
                <a:endParaRPr lang="en-IN" sz="2400" dirty="0">
                  <a:latin typeface="+mn-lt"/>
                </a:endParaRPr>
              </a:p>
              <a:p>
                <a:endParaRPr lang="en-IN" dirty="0"/>
              </a:p>
              <a:p>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6A621333-949D-033A-C269-852C87447C59}"/>
                  </a:ext>
                </a:extLst>
              </p:cNvPr>
              <p:cNvSpPr>
                <a:spLocks noGrp="1" noRot="1" noChangeAspect="1" noMove="1" noResize="1" noEditPoints="1" noAdjustHandles="1" noChangeArrowheads="1" noChangeShapeType="1" noTextEdit="1"/>
              </p:cNvSpPr>
              <p:nvPr>
                <p:ph sz="half" idx="1"/>
              </p:nvPr>
            </p:nvSpPr>
            <p:spPr>
              <a:xfrm>
                <a:off x="1522413" y="1905000"/>
                <a:ext cx="9143998" cy="4267200"/>
              </a:xfrm>
              <a:blipFill>
                <a:blip r:embed="rId2"/>
                <a:stretch>
                  <a:fillRect l="-933" t="-2000"/>
                </a:stretch>
              </a:blipFill>
            </p:spPr>
            <p:txBody>
              <a:bodyPr/>
              <a:lstStyle/>
              <a:p>
                <a:r>
                  <a:rPr lang="en-US">
                    <a:noFill/>
                  </a:rPr>
                  <a:t> </a:t>
                </a:r>
              </a:p>
            </p:txBody>
          </p:sp>
        </mc:Fallback>
      </mc:AlternateContent>
    </p:spTree>
    <p:extLst>
      <p:ext uri="{BB962C8B-B14F-4D97-AF65-F5344CB8AC3E}">
        <p14:creationId xmlns:p14="http://schemas.microsoft.com/office/powerpoint/2010/main" val="149994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3C357B-8CDB-487A-214D-455DD4CE7F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5300" y="0"/>
            <a:ext cx="9698224" cy="6858000"/>
          </a:xfrm>
          <a:prstGeom prst="rect">
            <a:avLst/>
          </a:prstGeom>
        </p:spPr>
      </p:pic>
    </p:spTree>
    <p:extLst>
      <p:ext uri="{BB962C8B-B14F-4D97-AF65-F5344CB8AC3E}">
        <p14:creationId xmlns:p14="http://schemas.microsoft.com/office/powerpoint/2010/main" val="73571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CONTENTS</a:t>
            </a:r>
          </a:p>
        </p:txBody>
      </p:sp>
      <p:sp>
        <p:nvSpPr>
          <p:cNvPr id="14" name="Content Placeholder 13"/>
          <p:cNvSpPr>
            <a:spLocks noGrp="1"/>
          </p:cNvSpPr>
          <p:nvPr>
            <p:ph idx="1"/>
          </p:nvPr>
        </p:nvSpPr>
        <p:spPr/>
        <p:txBody>
          <a:bodyPr/>
          <a:lstStyle/>
          <a:p>
            <a:r>
              <a:rPr lang="en-US" dirty="0"/>
              <a:t>Introduction</a:t>
            </a:r>
          </a:p>
          <a:p>
            <a:r>
              <a:rPr lang="en-US" dirty="0"/>
              <a:t>Need of Study</a:t>
            </a:r>
          </a:p>
          <a:p>
            <a:r>
              <a:rPr lang="en-US" dirty="0"/>
              <a:t>Methodology</a:t>
            </a:r>
          </a:p>
          <a:p>
            <a:r>
              <a:rPr lang="en-US" dirty="0"/>
              <a:t>Data Collection</a:t>
            </a:r>
          </a:p>
          <a:p>
            <a:r>
              <a:rPr lang="en-US" dirty="0"/>
              <a:t>Parameters Calculation</a:t>
            </a:r>
          </a:p>
          <a:p>
            <a:r>
              <a:rPr lang="en-US" dirty="0"/>
              <a:t>Results and Conclusion</a:t>
            </a:r>
          </a:p>
          <a:p>
            <a:r>
              <a:rPr lang="en-US" dirty="0"/>
              <a:t>References</a:t>
            </a:r>
          </a:p>
          <a:p>
            <a:endParaRPr lang="en-US" dirty="0"/>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519BDC-126D-4CE6-62CD-A91845A35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Tree>
    <p:extLst>
      <p:ext uri="{BB962C8B-B14F-4D97-AF65-F5344CB8AC3E}">
        <p14:creationId xmlns:p14="http://schemas.microsoft.com/office/powerpoint/2010/main" val="247698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F7B6B-0709-C87D-B51A-899917274AC9}"/>
              </a:ext>
            </a:extLst>
          </p:cNvPr>
          <p:cNvSpPr>
            <a:spLocks noGrp="1"/>
          </p:cNvSpPr>
          <p:nvPr>
            <p:ph type="title"/>
          </p:nvPr>
        </p:nvSpPr>
        <p:spPr/>
        <p:txBody>
          <a:bodyPr/>
          <a:lstStyle/>
          <a:p>
            <a:r>
              <a:rPr lang="en-IN" sz="3200" dirty="0">
                <a:latin typeface="+mn-lt"/>
              </a:rPr>
              <a:t>Transverse Topographic Symmetry</a:t>
            </a:r>
            <a:endParaRPr lang="en-US" sz="3200" dirty="0">
              <a:latin typeface="+mn-l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621333-949D-033A-C269-852C87447C59}"/>
                  </a:ext>
                </a:extLst>
              </p:cNvPr>
              <p:cNvSpPr>
                <a:spLocks noGrp="1"/>
              </p:cNvSpPr>
              <p:nvPr>
                <p:ph sz="half" idx="1"/>
              </p:nvPr>
            </p:nvSpPr>
            <p:spPr>
              <a:xfrm>
                <a:off x="1522413" y="1905000"/>
                <a:ext cx="5796135" cy="4267200"/>
              </a:xfrm>
            </p:spPr>
            <p:txBody>
              <a:bodyPr/>
              <a:lstStyle/>
              <a:p>
                <a:pPr lvl="0"/>
                <a:r>
                  <a:rPr lang="en-IN" dirty="0"/>
                  <a:t>Shows lateral tilting which maybe related to active tectonics</a:t>
                </a:r>
                <a:endParaRPr lang="en-IN" sz="2400" dirty="0">
                  <a:latin typeface="+mn-lt"/>
                </a:endParaRPr>
              </a:p>
              <a:p>
                <a:pPr lvl="0"/>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𝐷𝑎</m:t>
                        </m:r>
                      </m:num>
                      <m:den>
                        <m:r>
                          <a:rPr lang="en-US" b="0" i="1" smtClean="0">
                            <a:latin typeface="Cambria Math" panose="02040503050406030204" pitchFamily="18" charset="0"/>
                          </a:rPr>
                          <m:t>𝐷𝑑</m:t>
                        </m:r>
                      </m:den>
                    </m:f>
                  </m:oMath>
                </a14:m>
                <a:endParaRPr lang="en-IN" dirty="0"/>
              </a:p>
              <a:p>
                <a:pPr marL="301752" lvl="1" indent="0">
                  <a:buNone/>
                </a:pPr>
                <a:r>
                  <a:rPr lang="en-US" b="0" i="0" u="none" strike="noStrike" dirty="0">
                    <a:solidFill>
                      <a:schemeClr val="tx1"/>
                    </a:solidFill>
                    <a:effectLst/>
                    <a:latin typeface="+mn-lt"/>
                  </a:rPr>
                  <a:t>Da =Distance from midline of drainage basin to</a:t>
                </a:r>
                <a:endParaRPr lang="en-IN" dirty="0"/>
              </a:p>
              <a:p>
                <a:pPr marL="301752" lvl="1" indent="0">
                  <a:buNone/>
                </a:pPr>
                <a:r>
                  <a:rPr lang="en-US" b="0" i="0" u="none" strike="noStrike" dirty="0">
                    <a:solidFill>
                      <a:schemeClr val="tx1"/>
                    </a:solidFill>
                    <a:effectLst/>
                    <a:latin typeface="+mn-lt"/>
                  </a:rPr>
                  <a:t>Dd = Distance from basin midline to basin divide</a:t>
                </a:r>
                <a:endParaRPr lang="en-IN" dirty="0"/>
              </a:p>
              <a:p>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6A621333-949D-033A-C269-852C87447C59}"/>
                  </a:ext>
                </a:extLst>
              </p:cNvPr>
              <p:cNvSpPr>
                <a:spLocks noGrp="1" noRot="1" noChangeAspect="1" noMove="1" noResize="1" noEditPoints="1" noAdjustHandles="1" noChangeArrowheads="1" noChangeShapeType="1" noTextEdit="1"/>
              </p:cNvSpPr>
              <p:nvPr>
                <p:ph sz="half" idx="1"/>
              </p:nvPr>
            </p:nvSpPr>
            <p:spPr>
              <a:xfrm>
                <a:off x="1522413" y="1905000"/>
                <a:ext cx="5796135" cy="4267200"/>
              </a:xfrm>
              <a:blipFill>
                <a:blip r:embed="rId2"/>
                <a:stretch>
                  <a:fillRect l="-1472" t="-2000" r="-105"/>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33DDF48D-C64C-2F7C-31F6-F49DB46969C5}"/>
              </a:ext>
            </a:extLst>
          </p:cNvPr>
          <p:cNvSpPr txBox="1"/>
          <p:nvPr/>
        </p:nvSpPr>
        <p:spPr>
          <a:xfrm>
            <a:off x="1522413" y="4365104"/>
            <a:ext cx="3960440" cy="830997"/>
          </a:xfrm>
          <a:prstGeom prst="rect">
            <a:avLst/>
          </a:prstGeom>
          <a:noFill/>
        </p:spPr>
        <p:txBody>
          <a:bodyPr wrap="square" rtlCol="0">
            <a:spAutoFit/>
          </a:bodyPr>
          <a:lstStyle/>
          <a:p>
            <a:pPr marL="342900" indent="-342900" rtl="0" fontAlgn="t">
              <a:spcBef>
                <a:spcPts val="0"/>
              </a:spcBef>
              <a:spcAft>
                <a:spcPts val="0"/>
              </a:spcAft>
              <a:buFont typeface="Arial" panose="020B0604020202020204" pitchFamily="34" charset="0"/>
              <a:buChar char="•"/>
            </a:pPr>
            <a:r>
              <a:rPr lang="en-IN" sz="2400" b="0" i="0" u="none" strike="noStrike" dirty="0">
                <a:solidFill>
                  <a:schemeClr val="tx1"/>
                </a:solidFill>
                <a:effectLst/>
                <a:latin typeface="+mn-lt"/>
              </a:rPr>
              <a:t>T = </a:t>
            </a:r>
            <a:r>
              <a:rPr lang="en-IN" sz="2400" b="0" i="0" u="none" strike="noStrike" dirty="0">
                <a:solidFill>
                  <a:schemeClr val="tx1"/>
                </a:solidFill>
                <a:effectLst/>
                <a:latin typeface="Calibri" panose="020F0502020204030204" pitchFamily="34" charset="0"/>
                <a:cs typeface="Calibri" panose="020F0502020204030204" pitchFamily="34" charset="0"/>
              </a:rPr>
              <a:t>0</a:t>
            </a:r>
            <a:r>
              <a:rPr lang="en-IN" sz="2400" b="0" i="0" u="none" strike="noStrike" dirty="0">
                <a:solidFill>
                  <a:schemeClr val="tx1"/>
                </a:solidFill>
                <a:effectLst/>
                <a:latin typeface="+mn-lt"/>
              </a:rPr>
              <a:t>, Symmetric Basin</a:t>
            </a:r>
            <a:endParaRPr lang="en-IN" sz="2400" dirty="0"/>
          </a:p>
          <a:p>
            <a:pPr marL="342900" indent="-342900" rtl="0" fontAlgn="t">
              <a:spcBef>
                <a:spcPts val="0"/>
              </a:spcBef>
              <a:spcAft>
                <a:spcPts val="0"/>
              </a:spcAft>
              <a:buFont typeface="Arial" panose="020B0604020202020204" pitchFamily="34" charset="0"/>
              <a:buChar char="•"/>
            </a:pPr>
            <a:r>
              <a:rPr lang="en-IN" sz="2400" b="0" i="0" u="none" strike="noStrike" dirty="0">
                <a:solidFill>
                  <a:schemeClr val="tx1"/>
                </a:solidFill>
                <a:effectLst/>
                <a:latin typeface="+mn-lt"/>
              </a:rPr>
              <a:t>T &gt; </a:t>
            </a:r>
            <a:r>
              <a:rPr lang="en-IN" sz="2400" b="0" i="0" u="none" strike="noStrike" dirty="0">
                <a:solidFill>
                  <a:schemeClr val="tx1"/>
                </a:solidFill>
                <a:effectLst/>
                <a:latin typeface="Calibri" panose="020F0502020204030204" pitchFamily="34" charset="0"/>
                <a:cs typeface="Calibri" panose="020F0502020204030204" pitchFamily="34" charset="0"/>
              </a:rPr>
              <a:t>0</a:t>
            </a:r>
            <a:r>
              <a:rPr lang="en-IN" sz="2400" b="0" i="0" u="none" strike="noStrike" dirty="0">
                <a:solidFill>
                  <a:schemeClr val="tx1"/>
                </a:solidFill>
                <a:effectLst/>
                <a:latin typeface="+mn-lt"/>
              </a:rPr>
              <a:t>, Asymmetric Basin</a:t>
            </a:r>
            <a:endParaRPr lang="en-IN" sz="2400" dirty="0">
              <a:solidFill>
                <a:schemeClr val="tx1"/>
              </a:solidFill>
              <a:effectLst/>
              <a:latin typeface="+mn-lt"/>
            </a:endParaRPr>
          </a:p>
        </p:txBody>
      </p:sp>
      <p:graphicFrame>
        <p:nvGraphicFramePr>
          <p:cNvPr id="7" name="Table 7">
            <a:extLst>
              <a:ext uri="{FF2B5EF4-FFF2-40B4-BE49-F238E27FC236}">
                <a16:creationId xmlns:a16="http://schemas.microsoft.com/office/drawing/2014/main" id="{188BB27A-8569-6756-4561-635DC888A646}"/>
              </a:ext>
            </a:extLst>
          </p:cNvPr>
          <p:cNvGraphicFramePr>
            <a:graphicFrameLocks noGrp="1"/>
          </p:cNvGraphicFramePr>
          <p:nvPr>
            <p:extLst>
              <p:ext uri="{D42A27DB-BD31-4B8C-83A1-F6EECF244321}">
                <p14:modId xmlns:p14="http://schemas.microsoft.com/office/powerpoint/2010/main" val="4104490172"/>
              </p:ext>
            </p:extLst>
          </p:nvPr>
        </p:nvGraphicFramePr>
        <p:xfrm>
          <a:off x="7606580" y="2166130"/>
          <a:ext cx="4032450" cy="3744940"/>
        </p:xfrm>
        <a:graphic>
          <a:graphicData uri="http://schemas.openxmlformats.org/drawingml/2006/table">
            <a:tbl>
              <a:tblPr firstRow="1" bandRow="1">
                <a:tableStyleId>{5940675A-B579-460E-94D1-54222C63F5DA}</a:tableStyleId>
              </a:tblPr>
              <a:tblGrid>
                <a:gridCol w="1344150">
                  <a:extLst>
                    <a:ext uri="{9D8B030D-6E8A-4147-A177-3AD203B41FA5}">
                      <a16:colId xmlns:a16="http://schemas.microsoft.com/office/drawing/2014/main" val="3804401134"/>
                    </a:ext>
                  </a:extLst>
                </a:gridCol>
                <a:gridCol w="1344150">
                  <a:extLst>
                    <a:ext uri="{9D8B030D-6E8A-4147-A177-3AD203B41FA5}">
                      <a16:colId xmlns:a16="http://schemas.microsoft.com/office/drawing/2014/main" val="246218598"/>
                    </a:ext>
                  </a:extLst>
                </a:gridCol>
                <a:gridCol w="1344150">
                  <a:extLst>
                    <a:ext uri="{9D8B030D-6E8A-4147-A177-3AD203B41FA5}">
                      <a16:colId xmlns:a16="http://schemas.microsoft.com/office/drawing/2014/main" val="3807039944"/>
                    </a:ext>
                  </a:extLst>
                </a:gridCol>
              </a:tblGrid>
              <a:tr h="700514">
                <a:tc>
                  <a:txBody>
                    <a:bodyPr/>
                    <a:lstStyle/>
                    <a:p>
                      <a:pPr algn="ctr" rtl="0" fontAlgn="t">
                        <a:spcBef>
                          <a:spcPts val="0"/>
                        </a:spcBef>
                        <a:spcAft>
                          <a:spcPts val="0"/>
                        </a:spcAft>
                      </a:pPr>
                      <a:r>
                        <a:rPr lang="en-IN" sz="2000" b="1" u="none" strike="noStrike" dirty="0">
                          <a:solidFill>
                            <a:schemeClr val="tx1"/>
                          </a:solidFill>
                          <a:effectLst/>
                        </a:rPr>
                        <a:t>Da</a:t>
                      </a:r>
                      <a:endParaRPr lang="en-IN" sz="2000" dirty="0">
                        <a:solidFill>
                          <a:schemeClr val="tx1"/>
                        </a:solidFill>
                        <a:effectLst/>
                      </a:endParaRPr>
                    </a:p>
                  </a:txBody>
                  <a:tcPr marL="68580" marR="68580"/>
                </a:tc>
                <a:tc>
                  <a:txBody>
                    <a:bodyPr/>
                    <a:lstStyle/>
                    <a:p>
                      <a:pPr algn="ctr" rtl="0" fontAlgn="t">
                        <a:spcBef>
                          <a:spcPts val="0"/>
                        </a:spcBef>
                        <a:spcAft>
                          <a:spcPts val="0"/>
                        </a:spcAft>
                      </a:pPr>
                      <a:r>
                        <a:rPr lang="en-IN" sz="2000" b="1" u="none" strike="noStrike" dirty="0">
                          <a:solidFill>
                            <a:schemeClr val="tx1"/>
                          </a:solidFill>
                          <a:effectLst/>
                        </a:rPr>
                        <a:t>Dd</a:t>
                      </a:r>
                      <a:endParaRPr lang="en-IN" sz="2000" dirty="0">
                        <a:solidFill>
                          <a:schemeClr val="tx1"/>
                        </a:solidFill>
                        <a:effectLst/>
                      </a:endParaRPr>
                    </a:p>
                  </a:txBody>
                  <a:tcPr marL="68580" marR="68580"/>
                </a:tc>
                <a:tc>
                  <a:txBody>
                    <a:bodyPr/>
                    <a:lstStyle/>
                    <a:p>
                      <a:pPr algn="ctr" rtl="0" fontAlgn="t">
                        <a:spcBef>
                          <a:spcPts val="0"/>
                        </a:spcBef>
                        <a:spcAft>
                          <a:spcPts val="0"/>
                        </a:spcAft>
                      </a:pPr>
                      <a:r>
                        <a:rPr lang="en-IN" sz="2000" dirty="0">
                          <a:latin typeface="+mn-lt"/>
                        </a:rPr>
                        <a:t> Symmetry</a:t>
                      </a:r>
                    </a:p>
                    <a:p>
                      <a:pPr algn="ctr" rtl="0" fontAlgn="t">
                        <a:spcBef>
                          <a:spcPts val="0"/>
                        </a:spcBef>
                        <a:spcAft>
                          <a:spcPts val="0"/>
                        </a:spcAft>
                      </a:pPr>
                      <a:r>
                        <a:rPr lang="en-IN" sz="2000" dirty="0">
                          <a:solidFill>
                            <a:schemeClr val="tx1"/>
                          </a:solidFill>
                          <a:effectLst/>
                          <a:latin typeface="+mn-lt"/>
                        </a:rPr>
                        <a:t>Index</a:t>
                      </a:r>
                      <a:endParaRPr lang="en-IN" sz="2000" dirty="0">
                        <a:solidFill>
                          <a:schemeClr val="tx1"/>
                        </a:solidFill>
                        <a:effectLst/>
                      </a:endParaRPr>
                    </a:p>
                  </a:txBody>
                  <a:tcPr marL="68580" marR="68580"/>
                </a:tc>
                <a:extLst>
                  <a:ext uri="{0D108BD9-81ED-4DB2-BD59-A6C34878D82A}">
                    <a16:rowId xmlns:a16="http://schemas.microsoft.com/office/drawing/2014/main" val="1263782523"/>
                  </a:ext>
                </a:extLst>
              </a:tr>
              <a:tr h="608780">
                <a:tc>
                  <a:txBody>
                    <a:bodyPr/>
                    <a:lstStyle/>
                    <a:p>
                      <a:pPr algn="ctr" rtl="0" fontAlgn="t">
                        <a:spcBef>
                          <a:spcPts val="0"/>
                        </a:spcBef>
                        <a:spcAft>
                          <a:spcPts val="0"/>
                        </a:spcAft>
                      </a:pPr>
                      <a:r>
                        <a:rPr lang="en-IN" sz="2000" b="0" u="none" strike="noStrike" dirty="0">
                          <a:solidFill>
                            <a:schemeClr val="tx1"/>
                          </a:solidFill>
                          <a:effectLst/>
                          <a:latin typeface="Calibri" panose="020F0502020204030204" pitchFamily="34" charset="0"/>
                          <a:cs typeface="Calibri" panose="020F0502020204030204" pitchFamily="34" charset="0"/>
                        </a:rPr>
                        <a:t>3836.186</a:t>
                      </a:r>
                      <a:endParaRPr lang="en-IN" sz="2000" dirty="0">
                        <a:solidFill>
                          <a:schemeClr val="tx1"/>
                        </a:solidFill>
                        <a:effectLst/>
                        <a:latin typeface="Calibri" panose="020F0502020204030204" pitchFamily="34" charset="0"/>
                        <a:cs typeface="Calibri" panose="020F0502020204030204" pitchFamily="34" charset="0"/>
                      </a:endParaRPr>
                    </a:p>
                  </a:txBody>
                  <a:tcPr marL="68580" marR="68580"/>
                </a:tc>
                <a:tc>
                  <a:txBody>
                    <a:bodyPr/>
                    <a:lstStyle/>
                    <a:p>
                      <a:pPr algn="ctr" rtl="0" fontAlgn="t">
                        <a:spcBef>
                          <a:spcPts val="0"/>
                        </a:spcBef>
                        <a:spcAft>
                          <a:spcPts val="0"/>
                        </a:spcAft>
                      </a:pPr>
                      <a:r>
                        <a:rPr lang="en-IN" sz="2000" b="0" u="none" strike="noStrike" dirty="0">
                          <a:solidFill>
                            <a:schemeClr val="tx1"/>
                          </a:solidFill>
                          <a:effectLst/>
                          <a:latin typeface="Calibri" panose="020F0502020204030204" pitchFamily="34" charset="0"/>
                          <a:cs typeface="Calibri" panose="020F0502020204030204" pitchFamily="34" charset="0"/>
                        </a:rPr>
                        <a:t>79314.27</a:t>
                      </a:r>
                      <a:endParaRPr lang="en-IN" sz="2000" dirty="0">
                        <a:solidFill>
                          <a:schemeClr val="tx1"/>
                        </a:solidFill>
                        <a:effectLst/>
                        <a:latin typeface="Calibri" panose="020F0502020204030204" pitchFamily="34" charset="0"/>
                        <a:cs typeface="Calibri" panose="020F0502020204030204" pitchFamily="34" charset="0"/>
                      </a:endParaRPr>
                    </a:p>
                  </a:txBody>
                  <a:tcPr marL="68580" marR="68580"/>
                </a:tc>
                <a:tc>
                  <a:txBody>
                    <a:bodyPr/>
                    <a:lstStyle/>
                    <a:p>
                      <a:pPr algn="ctr" rtl="0" fontAlgn="t">
                        <a:spcBef>
                          <a:spcPts val="0"/>
                        </a:spcBef>
                        <a:spcAft>
                          <a:spcPts val="0"/>
                        </a:spcAft>
                      </a:pPr>
                      <a:r>
                        <a:rPr lang="en-IN" sz="2000" b="0" u="none" strike="noStrike" dirty="0">
                          <a:solidFill>
                            <a:schemeClr val="tx1"/>
                          </a:solidFill>
                          <a:effectLst/>
                          <a:latin typeface="Calibri" panose="020F0502020204030204" pitchFamily="34" charset="0"/>
                          <a:cs typeface="Calibri" panose="020F0502020204030204" pitchFamily="34" charset="0"/>
                        </a:rPr>
                        <a:t>0.0483</a:t>
                      </a:r>
                      <a:endParaRPr lang="en-IN" sz="2000" dirty="0">
                        <a:solidFill>
                          <a:schemeClr val="tx1"/>
                        </a:solidFill>
                        <a:effectLst/>
                        <a:latin typeface="Calibri" panose="020F0502020204030204" pitchFamily="34" charset="0"/>
                        <a:cs typeface="Calibri" panose="020F0502020204030204" pitchFamily="34" charset="0"/>
                      </a:endParaRPr>
                    </a:p>
                  </a:txBody>
                  <a:tcPr marL="68580" marR="68580"/>
                </a:tc>
                <a:extLst>
                  <a:ext uri="{0D108BD9-81ED-4DB2-BD59-A6C34878D82A}">
                    <a16:rowId xmlns:a16="http://schemas.microsoft.com/office/drawing/2014/main" val="2418853494"/>
                  </a:ext>
                </a:extLst>
              </a:tr>
              <a:tr h="608780">
                <a:tc>
                  <a:txBody>
                    <a:bodyPr/>
                    <a:lstStyle/>
                    <a:p>
                      <a:pPr algn="ctr" rtl="0" fontAlgn="t">
                        <a:spcBef>
                          <a:spcPts val="0"/>
                        </a:spcBef>
                        <a:spcAft>
                          <a:spcPts val="0"/>
                        </a:spcAft>
                      </a:pPr>
                      <a:r>
                        <a:rPr lang="en-IN" sz="2000" b="0" u="none" strike="noStrike" dirty="0">
                          <a:solidFill>
                            <a:schemeClr val="tx1"/>
                          </a:solidFill>
                          <a:effectLst/>
                          <a:latin typeface="Calibri" panose="020F0502020204030204" pitchFamily="34" charset="0"/>
                          <a:cs typeface="Calibri" panose="020F0502020204030204" pitchFamily="34" charset="0"/>
                        </a:rPr>
                        <a:t>17082.89</a:t>
                      </a:r>
                      <a:endParaRPr lang="en-IN" sz="2000" dirty="0">
                        <a:solidFill>
                          <a:schemeClr val="tx1"/>
                        </a:solidFill>
                        <a:effectLst/>
                        <a:latin typeface="Calibri" panose="020F0502020204030204" pitchFamily="34" charset="0"/>
                        <a:cs typeface="Calibri" panose="020F0502020204030204" pitchFamily="34" charset="0"/>
                      </a:endParaRPr>
                    </a:p>
                  </a:txBody>
                  <a:tcPr marL="68580" marR="68580"/>
                </a:tc>
                <a:tc>
                  <a:txBody>
                    <a:bodyPr/>
                    <a:lstStyle/>
                    <a:p>
                      <a:pPr algn="ctr" rtl="0" fontAlgn="t">
                        <a:spcBef>
                          <a:spcPts val="0"/>
                        </a:spcBef>
                        <a:spcAft>
                          <a:spcPts val="0"/>
                        </a:spcAft>
                      </a:pPr>
                      <a:r>
                        <a:rPr lang="en-IN" sz="2000" b="0" u="none" strike="noStrike" dirty="0">
                          <a:solidFill>
                            <a:schemeClr val="tx1"/>
                          </a:solidFill>
                          <a:effectLst/>
                          <a:latin typeface="Calibri" panose="020F0502020204030204" pitchFamily="34" charset="0"/>
                          <a:cs typeface="Calibri" panose="020F0502020204030204" pitchFamily="34" charset="0"/>
                        </a:rPr>
                        <a:t>40674.53</a:t>
                      </a:r>
                      <a:endParaRPr lang="en-IN" sz="2000" dirty="0">
                        <a:solidFill>
                          <a:schemeClr val="tx1"/>
                        </a:solidFill>
                        <a:effectLst/>
                        <a:latin typeface="Calibri" panose="020F0502020204030204" pitchFamily="34" charset="0"/>
                        <a:cs typeface="Calibri" panose="020F0502020204030204" pitchFamily="34" charset="0"/>
                      </a:endParaRPr>
                    </a:p>
                  </a:txBody>
                  <a:tcPr marL="68580" marR="68580"/>
                </a:tc>
                <a:tc>
                  <a:txBody>
                    <a:bodyPr/>
                    <a:lstStyle/>
                    <a:p>
                      <a:pPr algn="ctr" rtl="0" fontAlgn="t">
                        <a:spcBef>
                          <a:spcPts val="0"/>
                        </a:spcBef>
                        <a:spcAft>
                          <a:spcPts val="0"/>
                        </a:spcAft>
                      </a:pPr>
                      <a:r>
                        <a:rPr lang="en-IN" sz="2000" b="0" u="none" strike="noStrike" dirty="0">
                          <a:solidFill>
                            <a:schemeClr val="tx1"/>
                          </a:solidFill>
                          <a:effectLst/>
                          <a:latin typeface="Calibri" panose="020F0502020204030204" pitchFamily="34" charset="0"/>
                          <a:cs typeface="Calibri" panose="020F0502020204030204" pitchFamily="34" charset="0"/>
                        </a:rPr>
                        <a:t>0.4199</a:t>
                      </a:r>
                      <a:endParaRPr lang="en-IN" sz="2000" dirty="0">
                        <a:solidFill>
                          <a:schemeClr val="tx1"/>
                        </a:solidFill>
                        <a:effectLst/>
                        <a:latin typeface="Calibri" panose="020F0502020204030204" pitchFamily="34" charset="0"/>
                        <a:cs typeface="Calibri" panose="020F0502020204030204" pitchFamily="34" charset="0"/>
                      </a:endParaRPr>
                    </a:p>
                  </a:txBody>
                  <a:tcPr marL="68580" marR="68580"/>
                </a:tc>
                <a:extLst>
                  <a:ext uri="{0D108BD9-81ED-4DB2-BD59-A6C34878D82A}">
                    <a16:rowId xmlns:a16="http://schemas.microsoft.com/office/drawing/2014/main" val="3265516173"/>
                  </a:ext>
                </a:extLst>
              </a:tr>
              <a:tr h="608780">
                <a:tc>
                  <a:txBody>
                    <a:bodyPr/>
                    <a:lstStyle/>
                    <a:p>
                      <a:pPr algn="ctr" rtl="0" fontAlgn="t">
                        <a:spcBef>
                          <a:spcPts val="0"/>
                        </a:spcBef>
                        <a:spcAft>
                          <a:spcPts val="0"/>
                        </a:spcAft>
                      </a:pPr>
                      <a:r>
                        <a:rPr lang="en-IN" sz="2000" b="0" u="none" strike="noStrike" dirty="0">
                          <a:solidFill>
                            <a:schemeClr val="tx1"/>
                          </a:solidFill>
                          <a:effectLst/>
                          <a:latin typeface="Calibri" panose="020F0502020204030204" pitchFamily="34" charset="0"/>
                          <a:cs typeface="Calibri" panose="020F0502020204030204" pitchFamily="34" charset="0"/>
                        </a:rPr>
                        <a:t>27433</a:t>
                      </a:r>
                      <a:endParaRPr lang="en-IN" sz="2000" dirty="0">
                        <a:solidFill>
                          <a:schemeClr val="tx1"/>
                        </a:solidFill>
                        <a:effectLst/>
                        <a:latin typeface="Calibri" panose="020F0502020204030204" pitchFamily="34" charset="0"/>
                        <a:cs typeface="Calibri" panose="020F0502020204030204" pitchFamily="34" charset="0"/>
                      </a:endParaRPr>
                    </a:p>
                  </a:txBody>
                  <a:tcPr marL="68580" marR="68580"/>
                </a:tc>
                <a:tc>
                  <a:txBody>
                    <a:bodyPr/>
                    <a:lstStyle/>
                    <a:p>
                      <a:pPr algn="ctr" rtl="0" fontAlgn="t">
                        <a:spcBef>
                          <a:spcPts val="0"/>
                        </a:spcBef>
                        <a:spcAft>
                          <a:spcPts val="0"/>
                        </a:spcAft>
                      </a:pPr>
                      <a:r>
                        <a:rPr lang="en-IN" sz="2000" b="0" u="none" strike="noStrike" dirty="0">
                          <a:solidFill>
                            <a:schemeClr val="tx1"/>
                          </a:solidFill>
                          <a:effectLst/>
                          <a:latin typeface="Calibri" panose="020F0502020204030204" pitchFamily="34" charset="0"/>
                          <a:cs typeface="Calibri" panose="020F0502020204030204" pitchFamily="34" charset="0"/>
                        </a:rPr>
                        <a:t>40439.29</a:t>
                      </a:r>
                      <a:endParaRPr lang="en-IN" sz="2000" dirty="0">
                        <a:solidFill>
                          <a:schemeClr val="tx1"/>
                        </a:solidFill>
                        <a:effectLst/>
                        <a:latin typeface="Calibri" panose="020F0502020204030204" pitchFamily="34" charset="0"/>
                        <a:cs typeface="Calibri" panose="020F0502020204030204" pitchFamily="34" charset="0"/>
                      </a:endParaRPr>
                    </a:p>
                  </a:txBody>
                  <a:tcPr marL="68580" marR="68580"/>
                </a:tc>
                <a:tc>
                  <a:txBody>
                    <a:bodyPr/>
                    <a:lstStyle/>
                    <a:p>
                      <a:pPr algn="ctr" rtl="0" fontAlgn="t">
                        <a:spcBef>
                          <a:spcPts val="0"/>
                        </a:spcBef>
                        <a:spcAft>
                          <a:spcPts val="0"/>
                        </a:spcAft>
                      </a:pPr>
                      <a:r>
                        <a:rPr lang="en-IN" sz="2000" b="0" u="none" strike="noStrike" dirty="0">
                          <a:solidFill>
                            <a:schemeClr val="tx1"/>
                          </a:solidFill>
                          <a:effectLst/>
                          <a:latin typeface="Calibri" panose="020F0502020204030204" pitchFamily="34" charset="0"/>
                          <a:cs typeface="Calibri" panose="020F0502020204030204" pitchFamily="34" charset="0"/>
                        </a:rPr>
                        <a:t>0.6783</a:t>
                      </a:r>
                      <a:endParaRPr lang="en-IN" sz="2000" dirty="0">
                        <a:solidFill>
                          <a:schemeClr val="tx1"/>
                        </a:solidFill>
                        <a:effectLst/>
                        <a:latin typeface="Calibri" panose="020F0502020204030204" pitchFamily="34" charset="0"/>
                        <a:cs typeface="Calibri" panose="020F0502020204030204" pitchFamily="34" charset="0"/>
                      </a:endParaRPr>
                    </a:p>
                  </a:txBody>
                  <a:tcPr marL="68580" marR="68580"/>
                </a:tc>
                <a:extLst>
                  <a:ext uri="{0D108BD9-81ED-4DB2-BD59-A6C34878D82A}">
                    <a16:rowId xmlns:a16="http://schemas.microsoft.com/office/drawing/2014/main" val="3884890317"/>
                  </a:ext>
                </a:extLst>
              </a:tr>
              <a:tr h="608780">
                <a:tc>
                  <a:txBody>
                    <a:bodyPr/>
                    <a:lstStyle/>
                    <a:p>
                      <a:pPr algn="ctr" rtl="0" fontAlgn="t">
                        <a:spcBef>
                          <a:spcPts val="0"/>
                        </a:spcBef>
                        <a:spcAft>
                          <a:spcPts val="0"/>
                        </a:spcAft>
                      </a:pPr>
                      <a:r>
                        <a:rPr lang="en-IN" sz="2000" b="0" u="none" strike="noStrike" dirty="0">
                          <a:solidFill>
                            <a:schemeClr val="tx1"/>
                          </a:solidFill>
                          <a:effectLst/>
                          <a:latin typeface="Calibri" panose="020F0502020204030204" pitchFamily="34" charset="0"/>
                          <a:cs typeface="Calibri" panose="020F0502020204030204" pitchFamily="34" charset="0"/>
                        </a:rPr>
                        <a:t>25298.62</a:t>
                      </a:r>
                      <a:endParaRPr lang="en-IN" sz="2000" dirty="0">
                        <a:solidFill>
                          <a:schemeClr val="tx1"/>
                        </a:solidFill>
                        <a:effectLst/>
                        <a:latin typeface="Calibri" panose="020F0502020204030204" pitchFamily="34" charset="0"/>
                        <a:cs typeface="Calibri" panose="020F0502020204030204" pitchFamily="34" charset="0"/>
                      </a:endParaRPr>
                    </a:p>
                  </a:txBody>
                  <a:tcPr marL="68580" marR="68580"/>
                </a:tc>
                <a:tc>
                  <a:txBody>
                    <a:bodyPr/>
                    <a:lstStyle/>
                    <a:p>
                      <a:pPr algn="ctr" rtl="0" fontAlgn="t">
                        <a:spcBef>
                          <a:spcPts val="0"/>
                        </a:spcBef>
                        <a:spcAft>
                          <a:spcPts val="0"/>
                        </a:spcAft>
                      </a:pPr>
                      <a:r>
                        <a:rPr lang="en-IN" sz="2000" b="0" u="none" strike="noStrike" dirty="0">
                          <a:solidFill>
                            <a:schemeClr val="tx1"/>
                          </a:solidFill>
                          <a:effectLst/>
                          <a:latin typeface="Calibri" panose="020F0502020204030204" pitchFamily="34" charset="0"/>
                          <a:cs typeface="Calibri" panose="020F0502020204030204" pitchFamily="34" charset="0"/>
                        </a:rPr>
                        <a:t>29745.53</a:t>
                      </a:r>
                      <a:endParaRPr lang="en-IN" sz="2000" dirty="0">
                        <a:solidFill>
                          <a:schemeClr val="tx1"/>
                        </a:solidFill>
                        <a:effectLst/>
                        <a:latin typeface="Calibri" panose="020F0502020204030204" pitchFamily="34" charset="0"/>
                        <a:cs typeface="Calibri" panose="020F0502020204030204" pitchFamily="34" charset="0"/>
                      </a:endParaRPr>
                    </a:p>
                  </a:txBody>
                  <a:tcPr marL="68580" marR="68580"/>
                </a:tc>
                <a:tc>
                  <a:txBody>
                    <a:bodyPr/>
                    <a:lstStyle/>
                    <a:p>
                      <a:pPr algn="ctr" rtl="0" fontAlgn="t">
                        <a:spcBef>
                          <a:spcPts val="0"/>
                        </a:spcBef>
                        <a:spcAft>
                          <a:spcPts val="0"/>
                        </a:spcAft>
                      </a:pPr>
                      <a:r>
                        <a:rPr lang="en-IN" sz="2000" b="0" u="none" strike="noStrike" dirty="0">
                          <a:solidFill>
                            <a:schemeClr val="tx1"/>
                          </a:solidFill>
                          <a:effectLst/>
                          <a:latin typeface="Calibri" panose="020F0502020204030204" pitchFamily="34" charset="0"/>
                          <a:cs typeface="Calibri" panose="020F0502020204030204" pitchFamily="34" charset="0"/>
                        </a:rPr>
                        <a:t>0.8505</a:t>
                      </a:r>
                      <a:endParaRPr lang="en-IN" sz="2000" dirty="0">
                        <a:solidFill>
                          <a:schemeClr val="tx1"/>
                        </a:solidFill>
                        <a:effectLst/>
                        <a:latin typeface="Calibri" panose="020F0502020204030204" pitchFamily="34" charset="0"/>
                        <a:cs typeface="Calibri" panose="020F0502020204030204" pitchFamily="34" charset="0"/>
                      </a:endParaRPr>
                    </a:p>
                  </a:txBody>
                  <a:tcPr marL="68580" marR="68580"/>
                </a:tc>
                <a:extLst>
                  <a:ext uri="{0D108BD9-81ED-4DB2-BD59-A6C34878D82A}">
                    <a16:rowId xmlns:a16="http://schemas.microsoft.com/office/drawing/2014/main" val="3974930163"/>
                  </a:ext>
                </a:extLst>
              </a:tr>
              <a:tr h="608780">
                <a:tc>
                  <a:txBody>
                    <a:bodyPr/>
                    <a:lstStyle/>
                    <a:p>
                      <a:pPr algn="ctr" rtl="0" fontAlgn="t">
                        <a:spcBef>
                          <a:spcPts val="0"/>
                        </a:spcBef>
                        <a:spcAft>
                          <a:spcPts val="0"/>
                        </a:spcAft>
                      </a:pPr>
                      <a:r>
                        <a:rPr lang="en-IN" sz="2000" b="0" u="none" strike="noStrike" dirty="0">
                          <a:solidFill>
                            <a:schemeClr val="tx1"/>
                          </a:solidFill>
                          <a:effectLst/>
                          <a:latin typeface="Calibri" panose="020F0502020204030204" pitchFamily="34" charset="0"/>
                          <a:cs typeface="Calibri" panose="020F0502020204030204" pitchFamily="34" charset="0"/>
                        </a:rPr>
                        <a:t>5239.98</a:t>
                      </a:r>
                      <a:endParaRPr lang="en-IN" sz="2000" dirty="0">
                        <a:solidFill>
                          <a:schemeClr val="tx1"/>
                        </a:solidFill>
                        <a:effectLst/>
                        <a:latin typeface="Calibri" panose="020F0502020204030204" pitchFamily="34" charset="0"/>
                        <a:cs typeface="Calibri" panose="020F0502020204030204" pitchFamily="34" charset="0"/>
                      </a:endParaRPr>
                    </a:p>
                  </a:txBody>
                  <a:tcPr marL="68580" marR="68580"/>
                </a:tc>
                <a:tc>
                  <a:txBody>
                    <a:bodyPr/>
                    <a:lstStyle/>
                    <a:p>
                      <a:pPr algn="ctr" rtl="0" fontAlgn="t">
                        <a:spcBef>
                          <a:spcPts val="0"/>
                        </a:spcBef>
                        <a:spcAft>
                          <a:spcPts val="0"/>
                        </a:spcAft>
                      </a:pPr>
                      <a:r>
                        <a:rPr lang="en-IN" sz="2000" b="0" u="none" strike="noStrike" dirty="0">
                          <a:solidFill>
                            <a:schemeClr val="tx1"/>
                          </a:solidFill>
                          <a:effectLst/>
                          <a:latin typeface="Calibri" panose="020F0502020204030204" pitchFamily="34" charset="0"/>
                          <a:cs typeface="Calibri" panose="020F0502020204030204" pitchFamily="34" charset="0"/>
                        </a:rPr>
                        <a:t>23380.38</a:t>
                      </a:r>
                      <a:endParaRPr lang="en-IN" sz="2000" dirty="0">
                        <a:solidFill>
                          <a:schemeClr val="tx1"/>
                        </a:solidFill>
                        <a:effectLst/>
                        <a:latin typeface="Calibri" panose="020F0502020204030204" pitchFamily="34" charset="0"/>
                        <a:cs typeface="Calibri" panose="020F0502020204030204" pitchFamily="34" charset="0"/>
                      </a:endParaRPr>
                    </a:p>
                  </a:txBody>
                  <a:tcPr marL="68580" marR="68580"/>
                </a:tc>
                <a:tc>
                  <a:txBody>
                    <a:bodyPr/>
                    <a:lstStyle/>
                    <a:p>
                      <a:pPr algn="ctr" rtl="0" fontAlgn="t">
                        <a:spcBef>
                          <a:spcPts val="0"/>
                        </a:spcBef>
                        <a:spcAft>
                          <a:spcPts val="0"/>
                        </a:spcAft>
                      </a:pPr>
                      <a:r>
                        <a:rPr lang="en-IN" sz="2000" b="0" u="none" strike="noStrike" dirty="0">
                          <a:solidFill>
                            <a:schemeClr val="tx1"/>
                          </a:solidFill>
                          <a:effectLst/>
                          <a:latin typeface="Calibri" panose="020F0502020204030204" pitchFamily="34" charset="0"/>
                          <a:cs typeface="Calibri" panose="020F0502020204030204" pitchFamily="34" charset="0"/>
                        </a:rPr>
                        <a:t>0.2241</a:t>
                      </a:r>
                      <a:endParaRPr lang="en-IN" sz="2000" dirty="0">
                        <a:solidFill>
                          <a:schemeClr val="tx1"/>
                        </a:solidFill>
                        <a:effectLst/>
                        <a:latin typeface="Calibri" panose="020F0502020204030204" pitchFamily="34" charset="0"/>
                        <a:cs typeface="Calibri" panose="020F0502020204030204" pitchFamily="34" charset="0"/>
                      </a:endParaRPr>
                    </a:p>
                  </a:txBody>
                  <a:tcPr marL="68580" marR="68580"/>
                </a:tc>
                <a:extLst>
                  <a:ext uri="{0D108BD9-81ED-4DB2-BD59-A6C34878D82A}">
                    <a16:rowId xmlns:a16="http://schemas.microsoft.com/office/drawing/2014/main" val="3785995284"/>
                  </a:ext>
                </a:extLst>
              </a:tr>
            </a:tbl>
          </a:graphicData>
        </a:graphic>
      </p:graphicFrame>
    </p:spTree>
    <p:extLst>
      <p:ext uri="{BB962C8B-B14F-4D97-AF65-F5344CB8AC3E}">
        <p14:creationId xmlns:p14="http://schemas.microsoft.com/office/powerpoint/2010/main" val="128422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F7B6B-0709-C87D-B51A-899917274AC9}"/>
              </a:ext>
            </a:extLst>
          </p:cNvPr>
          <p:cNvSpPr>
            <a:spLocks noGrp="1"/>
          </p:cNvSpPr>
          <p:nvPr>
            <p:ph type="title"/>
          </p:nvPr>
        </p:nvSpPr>
        <p:spPr/>
        <p:txBody>
          <a:bodyPr/>
          <a:lstStyle/>
          <a:p>
            <a:pPr lvl="0"/>
            <a:r>
              <a:rPr lang="en-IN" sz="3200" dirty="0">
                <a:latin typeface="+mn-lt"/>
              </a:rPr>
              <a:t>Stream Length Gradient Index</a:t>
            </a:r>
            <a:endParaRPr lang="en-US" sz="3200" dirty="0">
              <a:latin typeface="+mn-l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621333-949D-033A-C269-852C87447C59}"/>
                  </a:ext>
                </a:extLst>
              </p:cNvPr>
              <p:cNvSpPr>
                <a:spLocks noGrp="1"/>
              </p:cNvSpPr>
              <p:nvPr>
                <p:ph sz="half" idx="1"/>
              </p:nvPr>
            </p:nvSpPr>
            <p:spPr>
              <a:xfrm>
                <a:off x="1522413" y="1905000"/>
                <a:ext cx="5724127" cy="4267200"/>
              </a:xfrm>
            </p:spPr>
            <p:txBody>
              <a:bodyPr>
                <a:normAutofit lnSpcReduction="10000"/>
              </a:bodyPr>
              <a:lstStyle/>
              <a:p>
                <a:pPr lvl="0"/>
                <a:r>
                  <a:rPr lang="en-IN" dirty="0"/>
                  <a:t>It is used to determine anomalies in the natural concavity at the longitudinal profile.  </a:t>
                </a:r>
                <a:endParaRPr lang="en-IN" sz="2400" dirty="0">
                  <a:latin typeface="+mn-lt"/>
                </a:endParaRPr>
              </a:p>
              <a:p>
                <a14:m>
                  <m:oMath xmlns:m="http://schemas.openxmlformats.org/officeDocument/2006/math">
                    <m:r>
                      <a:rPr lang="en-US" sz="2800" b="0" i="1" smtClean="0">
                        <a:solidFill>
                          <a:schemeClr val="tx1"/>
                        </a:solidFill>
                        <a:effectLst/>
                        <a:latin typeface="Cambria Math" panose="02040503050406030204" pitchFamily="18" charset="0"/>
                      </a:rPr>
                      <m:t>𝑆𝐿</m:t>
                    </m:r>
                    <m:r>
                      <a:rPr lang="en-US" sz="2800" b="0" i="1" smtClean="0">
                        <a:solidFill>
                          <a:schemeClr val="tx1"/>
                        </a:solidFill>
                        <a:effectLst/>
                        <a:latin typeface="Cambria Math" panose="02040503050406030204" pitchFamily="18" charset="0"/>
                      </a:rPr>
                      <m:t>= </m:t>
                    </m:r>
                    <m:d>
                      <m:dPr>
                        <m:ctrlPr>
                          <a:rPr lang="en-US" sz="2800" b="0" i="1" smtClean="0">
                            <a:solidFill>
                              <a:schemeClr val="tx1"/>
                            </a:solidFill>
                            <a:effectLst/>
                            <a:latin typeface="Cambria Math" panose="02040503050406030204" pitchFamily="18" charset="0"/>
                          </a:rPr>
                        </m:ctrlPr>
                      </m:dPr>
                      <m:e>
                        <m:f>
                          <m:fPr>
                            <m:ctrlPr>
                              <a:rPr lang="en-US" sz="2800" b="0" i="1" smtClean="0">
                                <a:solidFill>
                                  <a:schemeClr val="tx1"/>
                                </a:solidFill>
                                <a:effectLst/>
                                <a:latin typeface="Cambria Math" panose="02040503050406030204" pitchFamily="18" charset="0"/>
                              </a:rPr>
                            </m:ctrlPr>
                          </m:fPr>
                          <m:num>
                            <m:r>
                              <a:rPr lang="en-US" sz="2800" b="0" i="1" smtClean="0">
                                <a:solidFill>
                                  <a:schemeClr val="tx1"/>
                                </a:solidFill>
                                <a:effectLst/>
                                <a:latin typeface="Cambria Math" panose="02040503050406030204" pitchFamily="18" charset="0"/>
                                <a:ea typeface="Cambria Math" panose="02040503050406030204" pitchFamily="18" charset="0"/>
                              </a:rPr>
                              <m:t>∆</m:t>
                            </m:r>
                            <m:r>
                              <a:rPr lang="en-US" sz="2800" b="0" i="1" smtClean="0">
                                <a:solidFill>
                                  <a:schemeClr val="tx1"/>
                                </a:solidFill>
                                <a:effectLst/>
                                <a:latin typeface="Cambria Math" panose="02040503050406030204" pitchFamily="18" charset="0"/>
                                <a:ea typeface="Cambria Math" panose="02040503050406030204" pitchFamily="18" charset="0"/>
                              </a:rPr>
                              <m:t>𝐻</m:t>
                            </m:r>
                          </m:num>
                          <m:den>
                            <m:r>
                              <a:rPr lang="en-US" sz="2800" b="0" i="1" smtClean="0">
                                <a:solidFill>
                                  <a:schemeClr val="tx1"/>
                                </a:solidFill>
                                <a:effectLst/>
                                <a:latin typeface="Cambria Math" panose="02040503050406030204" pitchFamily="18" charset="0"/>
                                <a:ea typeface="Cambria Math" panose="02040503050406030204" pitchFamily="18" charset="0"/>
                              </a:rPr>
                              <m:t>∆</m:t>
                            </m:r>
                            <m:r>
                              <a:rPr lang="en-US" sz="2800" b="0" i="1" smtClean="0">
                                <a:solidFill>
                                  <a:schemeClr val="tx1"/>
                                </a:solidFill>
                                <a:effectLst/>
                                <a:latin typeface="Cambria Math" panose="02040503050406030204" pitchFamily="18" charset="0"/>
                                <a:ea typeface="Cambria Math" panose="02040503050406030204" pitchFamily="18" charset="0"/>
                              </a:rPr>
                              <m:t>𝐿</m:t>
                            </m:r>
                          </m:den>
                        </m:f>
                      </m:e>
                    </m:d>
                    <m:r>
                      <a:rPr lang="en-US" sz="2800" b="0" i="1" smtClean="0">
                        <a:solidFill>
                          <a:schemeClr val="tx1"/>
                        </a:solidFill>
                        <a:effectLst/>
                        <a:latin typeface="Cambria Math" panose="02040503050406030204" pitchFamily="18" charset="0"/>
                        <a:ea typeface="Cambria Math" panose="02040503050406030204" pitchFamily="18" charset="0"/>
                      </a:rPr>
                      <m:t>×</m:t>
                    </m:r>
                    <m:r>
                      <a:rPr lang="en-US" sz="2800" b="0" i="1" smtClean="0">
                        <a:solidFill>
                          <a:schemeClr val="tx1"/>
                        </a:solidFill>
                        <a:effectLst/>
                        <a:latin typeface="Cambria Math" panose="02040503050406030204" pitchFamily="18" charset="0"/>
                        <a:ea typeface="Cambria Math" panose="02040503050406030204" pitchFamily="18" charset="0"/>
                      </a:rPr>
                      <m:t>𝐿</m:t>
                    </m:r>
                  </m:oMath>
                </a14:m>
                <a:endParaRPr lang="en-IN" sz="2800" dirty="0">
                  <a:solidFill>
                    <a:schemeClr val="tx1"/>
                  </a:solidFill>
                  <a:effectLst/>
                </a:endParaRPr>
              </a:p>
              <a:p>
                <a14:m>
                  <m:oMath xmlns:m="http://schemas.openxmlformats.org/officeDocument/2006/math">
                    <m:r>
                      <a:rPr lang="en-US" sz="2800" b="0" i="1" smtClean="0">
                        <a:solidFill>
                          <a:schemeClr val="tx1"/>
                        </a:solidFill>
                        <a:effectLst/>
                        <a:latin typeface="Cambria Math" panose="02040503050406030204" pitchFamily="18" charset="0"/>
                        <a:ea typeface="Cambria Math" panose="02040503050406030204" pitchFamily="18" charset="0"/>
                      </a:rPr>
                      <m:t>∆</m:t>
                    </m:r>
                    <m:r>
                      <a:rPr lang="en-US" sz="2800" b="0" i="1" smtClean="0">
                        <a:solidFill>
                          <a:schemeClr val="tx1"/>
                        </a:solidFill>
                        <a:effectLst/>
                        <a:latin typeface="Cambria Math" panose="02040503050406030204" pitchFamily="18" charset="0"/>
                        <a:ea typeface="Cambria Math" panose="02040503050406030204" pitchFamily="18" charset="0"/>
                      </a:rPr>
                      <m:t>𝐻</m:t>
                    </m:r>
                  </m:oMath>
                </a14:m>
                <a:r>
                  <a:rPr lang="en-IN" sz="2800" dirty="0">
                    <a:solidFill>
                      <a:schemeClr val="tx1"/>
                    </a:solidFill>
                    <a:effectLst/>
                  </a:rPr>
                  <a:t> = Change in elevation</a:t>
                </a:r>
              </a:p>
              <a:p>
                <a14:m>
                  <m:oMath xmlns:m="http://schemas.openxmlformats.org/officeDocument/2006/math">
                    <m:r>
                      <a:rPr lang="en-IN" sz="2800" i="1" smtClean="0">
                        <a:solidFill>
                          <a:schemeClr val="tx1"/>
                        </a:solidFill>
                        <a:effectLst/>
                        <a:latin typeface="Cambria Math" panose="02040503050406030204" pitchFamily="18" charset="0"/>
                        <a:ea typeface="Cambria Math" panose="02040503050406030204" pitchFamily="18" charset="0"/>
                      </a:rPr>
                      <m:t>∆</m:t>
                    </m:r>
                    <m:r>
                      <a:rPr lang="en-US" sz="2800" b="0" i="1" smtClean="0">
                        <a:solidFill>
                          <a:schemeClr val="tx1"/>
                        </a:solidFill>
                        <a:effectLst/>
                        <a:latin typeface="Cambria Math" panose="02040503050406030204" pitchFamily="18" charset="0"/>
                        <a:ea typeface="Cambria Math" panose="02040503050406030204" pitchFamily="18" charset="0"/>
                      </a:rPr>
                      <m:t>𝐿</m:t>
                    </m:r>
                  </m:oMath>
                </a14:m>
                <a:r>
                  <a:rPr lang="en-US" sz="2800" b="0" dirty="0">
                    <a:solidFill>
                      <a:schemeClr val="tx1"/>
                    </a:solidFill>
                    <a:effectLst/>
                    <a:ea typeface="Cambria Math" panose="02040503050406030204" pitchFamily="18" charset="0"/>
                  </a:rPr>
                  <a:t> = Length of the ridge</a:t>
                </a:r>
              </a:p>
              <a:p>
                <a:r>
                  <a:rPr lang="en-IN" sz="2800" dirty="0">
                    <a:solidFill>
                      <a:schemeClr val="tx1"/>
                    </a:solidFill>
                    <a:effectLst/>
                  </a:rPr>
                  <a:t>L = Total channel length from point of interest</a:t>
                </a:r>
                <a:br>
                  <a:rPr lang="en-IN" sz="2800" dirty="0">
                    <a:solidFill>
                      <a:schemeClr val="tx1"/>
                    </a:solidFill>
                    <a:effectLst/>
                  </a:rPr>
                </a:br>
                <a:endParaRPr lang="en-IN" sz="2800" dirty="0">
                  <a:solidFill>
                    <a:schemeClr val="tx1"/>
                  </a:solidFill>
                  <a:effectLst/>
                </a:endParaRPr>
              </a:p>
              <a:p>
                <a:pPr lvl="0"/>
                <a:endParaRPr lang="en-IN" dirty="0"/>
              </a:p>
              <a:p>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6A621333-949D-033A-C269-852C87447C59}"/>
                  </a:ext>
                </a:extLst>
              </p:cNvPr>
              <p:cNvSpPr>
                <a:spLocks noGrp="1" noRot="1" noChangeAspect="1" noMove="1" noResize="1" noEditPoints="1" noAdjustHandles="1" noChangeArrowheads="1" noChangeShapeType="1" noTextEdit="1"/>
              </p:cNvSpPr>
              <p:nvPr>
                <p:ph sz="half" idx="1"/>
              </p:nvPr>
            </p:nvSpPr>
            <p:spPr>
              <a:xfrm>
                <a:off x="1522413" y="1905000"/>
                <a:ext cx="5724127" cy="4267200"/>
              </a:xfrm>
              <a:blipFill>
                <a:blip r:embed="rId2"/>
                <a:stretch>
                  <a:fillRect l="-1917" t="-2714" r="-532"/>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A514468A-EEA4-8E00-1B7E-32AB6B3C5A28}"/>
              </a:ext>
            </a:extLst>
          </p:cNvPr>
          <p:cNvPicPr>
            <a:picLocks noChangeAspect="1"/>
          </p:cNvPicPr>
          <p:nvPr/>
        </p:nvPicPr>
        <p:blipFill rotWithShape="1">
          <a:blip r:embed="rId3">
            <a:extLst>
              <a:ext uri="{28A0092B-C50C-407E-A947-70E740481C1C}">
                <a14:useLocalDpi xmlns:a14="http://schemas.microsoft.com/office/drawing/2010/main" val="0"/>
              </a:ext>
            </a:extLst>
          </a:blip>
          <a:srcRect l="47805"/>
          <a:stretch/>
        </p:blipFill>
        <p:spPr>
          <a:xfrm>
            <a:off x="7217562" y="2062180"/>
            <a:ext cx="4664095" cy="3952840"/>
          </a:xfrm>
          <a:prstGeom prst="rect">
            <a:avLst/>
          </a:prstGeom>
        </p:spPr>
      </p:pic>
    </p:spTree>
    <p:extLst>
      <p:ext uri="{BB962C8B-B14F-4D97-AF65-F5344CB8AC3E}">
        <p14:creationId xmlns:p14="http://schemas.microsoft.com/office/powerpoint/2010/main" val="428699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330F49B-1B3F-FF96-E08C-787F481DF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059" y="1088740"/>
            <a:ext cx="11500706"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94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F7B6B-0709-C87D-B51A-899917274AC9}"/>
              </a:ext>
            </a:extLst>
          </p:cNvPr>
          <p:cNvSpPr>
            <a:spLocks noGrp="1"/>
          </p:cNvSpPr>
          <p:nvPr>
            <p:ph type="title"/>
          </p:nvPr>
        </p:nvSpPr>
        <p:spPr>
          <a:xfrm>
            <a:off x="113179" y="367488"/>
            <a:ext cx="7628259" cy="1020762"/>
          </a:xfrm>
        </p:spPr>
        <p:txBody>
          <a:bodyPr/>
          <a:lstStyle/>
          <a:p>
            <a:pPr lvl="0"/>
            <a:r>
              <a:rPr lang="en-IN" sz="3200" dirty="0">
                <a:latin typeface="+mn-lt"/>
              </a:rPr>
              <a:t>Valley Floor Width to Valley Height Ratio</a:t>
            </a:r>
            <a:endParaRPr lang="en-US" sz="3200" dirty="0">
              <a:latin typeface="+mn-l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621333-949D-033A-C269-852C87447C59}"/>
                  </a:ext>
                </a:extLst>
              </p:cNvPr>
              <p:cNvSpPr>
                <a:spLocks noGrp="1"/>
              </p:cNvSpPr>
              <p:nvPr>
                <p:ph sz="half" idx="1"/>
              </p:nvPr>
            </p:nvSpPr>
            <p:spPr>
              <a:xfrm>
                <a:off x="261764" y="1855390"/>
                <a:ext cx="6552728" cy="4267200"/>
              </a:xfrm>
            </p:spPr>
            <p:txBody>
              <a:bodyPr/>
              <a:lstStyle/>
              <a:p>
                <a:pPr lvl="0"/>
                <a:r>
                  <a:rPr lang="en-US" sz="2400" b="0" i="0" u="none" strike="noStrike" dirty="0">
                    <a:solidFill>
                      <a:schemeClr val="tx1"/>
                    </a:solidFill>
                    <a:effectLst/>
                    <a:latin typeface="+mn-lt"/>
                  </a:rPr>
                  <a:t>Tells about mountain ranges front</a:t>
                </a:r>
              </a:p>
              <a:p>
                <a:pPr lvl="0"/>
                <a:r>
                  <a:rPr lang="en-US" dirty="0"/>
                  <a:t>Used to differentiate between valleys carved by glaciers or streams</a:t>
                </a:r>
              </a:p>
              <a:p>
                <a:pPr lvl="0"/>
                <a:r>
                  <a:rPr lang="en-US" dirty="0"/>
                  <a:t>We are using it to identify portions of a range front whether it is experiencing tectonic activity or not</a:t>
                </a:r>
                <a:endParaRPr lang="en-US" sz="2400" b="0" i="0" u="none" strike="noStrike" dirty="0">
                  <a:solidFill>
                    <a:schemeClr val="tx1"/>
                  </a:solidFill>
                  <a:effectLst/>
                  <a:latin typeface="+mn-lt"/>
                </a:endParaRPr>
              </a:p>
              <a:p>
                <a:pPr lvl="0"/>
                <a14:m>
                  <m:oMath xmlns:m="http://schemas.openxmlformats.org/officeDocument/2006/math">
                    <m:r>
                      <a:rPr lang="en-US" sz="2800" b="0" i="1" smtClean="0">
                        <a:latin typeface="Cambria Math" panose="02040503050406030204" pitchFamily="18" charset="0"/>
                      </a:rPr>
                      <m:t>𝑉𝑓</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𝑉𝑓𝑤</m:t>
                        </m:r>
                      </m:num>
                      <m:den>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𝐸𝑙𝑑</m:t>
                            </m:r>
                            <m:r>
                              <a:rPr lang="en-US" sz="2800" b="0" i="1" smtClean="0">
                                <a:latin typeface="Cambria Math" panose="02040503050406030204" pitchFamily="18" charset="0"/>
                              </a:rPr>
                              <m:t>−</m:t>
                            </m:r>
                            <m:r>
                              <a:rPr lang="en-US" sz="2800" b="0" i="1" smtClean="0">
                                <a:latin typeface="Cambria Math" panose="02040503050406030204" pitchFamily="18" charset="0"/>
                              </a:rPr>
                              <m:t>𝐸𝑠𝑐</m:t>
                            </m:r>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𝐸𝑟𝑑</m:t>
                            </m:r>
                            <m:r>
                              <a:rPr lang="en-US" sz="2800" b="0" i="1" smtClean="0">
                                <a:latin typeface="Cambria Math" panose="02040503050406030204" pitchFamily="18" charset="0"/>
                              </a:rPr>
                              <m:t>−</m:t>
                            </m:r>
                            <m:r>
                              <a:rPr lang="en-US" sz="2800" b="0" i="1" smtClean="0">
                                <a:latin typeface="Cambria Math" panose="02040503050406030204" pitchFamily="18" charset="0"/>
                              </a:rPr>
                              <m:t>𝐸𝑠𝑐</m:t>
                            </m:r>
                          </m:e>
                        </m:d>
                        <m:r>
                          <a:rPr lang="en-US" sz="2800" b="0" i="1" smtClean="0">
                            <a:latin typeface="Cambria Math" panose="02040503050406030204" pitchFamily="18" charset="0"/>
                          </a:rPr>
                          <m:t>]</m:t>
                        </m:r>
                      </m:den>
                    </m:f>
                  </m:oMath>
                </a14:m>
                <a:endParaRPr lang="en-IN" sz="2800" dirty="0"/>
              </a:p>
              <a:p>
                <a:endParaRPr lang="en-IN" dirty="0"/>
              </a:p>
              <a:p>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6A621333-949D-033A-C269-852C87447C59}"/>
                  </a:ext>
                </a:extLst>
              </p:cNvPr>
              <p:cNvSpPr>
                <a:spLocks noGrp="1" noRot="1" noChangeAspect="1" noMove="1" noResize="1" noEditPoints="1" noAdjustHandles="1" noChangeArrowheads="1" noChangeShapeType="1" noTextEdit="1"/>
              </p:cNvSpPr>
              <p:nvPr>
                <p:ph sz="half" idx="1"/>
              </p:nvPr>
            </p:nvSpPr>
            <p:spPr>
              <a:xfrm>
                <a:off x="261764" y="1855390"/>
                <a:ext cx="6552728" cy="4267200"/>
              </a:xfrm>
              <a:blipFill>
                <a:blip r:embed="rId2"/>
                <a:stretch>
                  <a:fillRect l="-1302" t="-2000" r="-651"/>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CC17541F-6D4C-5868-B5D3-66327EE49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0163" y="268269"/>
            <a:ext cx="4884767" cy="6321462"/>
          </a:xfrm>
          <a:prstGeom prst="rect">
            <a:avLst/>
          </a:prstGeom>
        </p:spPr>
      </p:pic>
    </p:spTree>
    <p:extLst>
      <p:ext uri="{BB962C8B-B14F-4D97-AF65-F5344CB8AC3E}">
        <p14:creationId xmlns:p14="http://schemas.microsoft.com/office/powerpoint/2010/main" val="814717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1E8F7B-B5EC-99E5-C46E-A44C94122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Tree>
    <p:extLst>
      <p:ext uri="{BB962C8B-B14F-4D97-AF65-F5344CB8AC3E}">
        <p14:creationId xmlns:p14="http://schemas.microsoft.com/office/powerpoint/2010/main" val="163084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CEEE6FE-E089-3B93-5765-8E25DC34504E}"/>
              </a:ext>
            </a:extLst>
          </p:cNvPr>
          <p:cNvGraphicFramePr>
            <a:graphicFrameLocks noGrp="1"/>
          </p:cNvGraphicFramePr>
          <p:nvPr>
            <p:extLst>
              <p:ext uri="{D42A27DB-BD31-4B8C-83A1-F6EECF244321}">
                <p14:modId xmlns:p14="http://schemas.microsoft.com/office/powerpoint/2010/main" val="221893478"/>
              </p:ext>
            </p:extLst>
          </p:nvPr>
        </p:nvGraphicFramePr>
        <p:xfrm>
          <a:off x="765820" y="350221"/>
          <a:ext cx="10945215" cy="6157557"/>
        </p:xfrm>
        <a:graphic>
          <a:graphicData uri="http://schemas.openxmlformats.org/drawingml/2006/table">
            <a:tbl>
              <a:tblPr>
                <a:tableStyleId>{5940675A-B579-460E-94D1-54222C63F5DA}</a:tableStyleId>
              </a:tblPr>
              <a:tblGrid>
                <a:gridCol w="2057919">
                  <a:extLst>
                    <a:ext uri="{9D8B030D-6E8A-4147-A177-3AD203B41FA5}">
                      <a16:colId xmlns:a16="http://schemas.microsoft.com/office/drawing/2014/main" val="1798183975"/>
                    </a:ext>
                  </a:extLst>
                </a:gridCol>
                <a:gridCol w="1930437">
                  <a:extLst>
                    <a:ext uri="{9D8B030D-6E8A-4147-A177-3AD203B41FA5}">
                      <a16:colId xmlns:a16="http://schemas.microsoft.com/office/drawing/2014/main" val="1662168924"/>
                    </a:ext>
                  </a:extLst>
                </a:gridCol>
                <a:gridCol w="2132324">
                  <a:extLst>
                    <a:ext uri="{9D8B030D-6E8A-4147-A177-3AD203B41FA5}">
                      <a16:colId xmlns:a16="http://schemas.microsoft.com/office/drawing/2014/main" val="856477246"/>
                    </a:ext>
                  </a:extLst>
                </a:gridCol>
                <a:gridCol w="1512168">
                  <a:extLst>
                    <a:ext uri="{9D8B030D-6E8A-4147-A177-3AD203B41FA5}">
                      <a16:colId xmlns:a16="http://schemas.microsoft.com/office/drawing/2014/main" val="640897161"/>
                    </a:ext>
                  </a:extLst>
                </a:gridCol>
                <a:gridCol w="3312367">
                  <a:extLst>
                    <a:ext uri="{9D8B030D-6E8A-4147-A177-3AD203B41FA5}">
                      <a16:colId xmlns:a16="http://schemas.microsoft.com/office/drawing/2014/main" val="1391069761"/>
                    </a:ext>
                  </a:extLst>
                </a:gridCol>
              </a:tblGrid>
              <a:tr h="1277123">
                <a:tc>
                  <a:txBody>
                    <a:bodyPr/>
                    <a:lstStyle/>
                    <a:p>
                      <a:pPr algn="ctr" rtl="0" fontAlgn="t">
                        <a:spcBef>
                          <a:spcPts val="0"/>
                        </a:spcBef>
                        <a:spcAft>
                          <a:spcPts val="0"/>
                        </a:spcAft>
                      </a:pPr>
                      <a:r>
                        <a:rPr lang="en-IN" sz="2400" b="1" u="none" strike="noStrike" dirty="0">
                          <a:solidFill>
                            <a:schemeClr val="tx1"/>
                          </a:solidFill>
                          <a:effectLst/>
                        </a:rPr>
                        <a:t>Right-side Elevation(m)</a:t>
                      </a:r>
                      <a:endParaRPr lang="en-IN" sz="2400" dirty="0">
                        <a:solidFill>
                          <a:schemeClr val="tx1"/>
                        </a:solidFill>
                        <a:effectLst/>
                      </a:endParaRPr>
                    </a:p>
                  </a:txBody>
                  <a:tcPr marL="68580" marR="68580" anchor="ctr"/>
                </a:tc>
                <a:tc>
                  <a:txBody>
                    <a:bodyPr/>
                    <a:lstStyle/>
                    <a:p>
                      <a:pPr algn="ctr" rtl="0" fontAlgn="t">
                        <a:spcBef>
                          <a:spcPts val="0"/>
                        </a:spcBef>
                        <a:spcAft>
                          <a:spcPts val="0"/>
                        </a:spcAft>
                      </a:pPr>
                      <a:r>
                        <a:rPr lang="en-IN" sz="2400" b="1" u="none" strike="noStrike" dirty="0">
                          <a:solidFill>
                            <a:schemeClr val="tx1"/>
                          </a:solidFill>
                          <a:effectLst/>
                        </a:rPr>
                        <a:t>Left-side elevation(m)</a:t>
                      </a:r>
                      <a:endParaRPr lang="en-IN" sz="2400" dirty="0">
                        <a:solidFill>
                          <a:schemeClr val="tx1"/>
                        </a:solidFill>
                        <a:effectLst/>
                      </a:endParaRPr>
                    </a:p>
                  </a:txBody>
                  <a:tcPr marL="68580" marR="68580" anchor="ctr"/>
                </a:tc>
                <a:tc>
                  <a:txBody>
                    <a:bodyPr/>
                    <a:lstStyle/>
                    <a:p>
                      <a:pPr algn="ctr" rtl="0" fontAlgn="t">
                        <a:spcBef>
                          <a:spcPts val="0"/>
                        </a:spcBef>
                        <a:spcAft>
                          <a:spcPts val="0"/>
                        </a:spcAft>
                      </a:pPr>
                      <a:r>
                        <a:rPr lang="en-IN" sz="2400" b="1" u="none" strike="noStrike" dirty="0">
                          <a:solidFill>
                            <a:schemeClr val="tx1"/>
                          </a:solidFill>
                          <a:effectLst/>
                        </a:rPr>
                        <a:t>Bottom-side elevation(m)</a:t>
                      </a:r>
                      <a:endParaRPr lang="en-IN" sz="2400" dirty="0">
                        <a:solidFill>
                          <a:schemeClr val="tx1"/>
                        </a:solidFill>
                        <a:effectLst/>
                      </a:endParaRPr>
                    </a:p>
                  </a:txBody>
                  <a:tcPr marL="68580" marR="68580" anchor="ctr"/>
                </a:tc>
                <a:tc>
                  <a:txBody>
                    <a:bodyPr/>
                    <a:lstStyle/>
                    <a:p>
                      <a:pPr algn="ctr" rtl="0" fontAlgn="t">
                        <a:spcBef>
                          <a:spcPts val="0"/>
                        </a:spcBef>
                        <a:spcAft>
                          <a:spcPts val="0"/>
                        </a:spcAft>
                      </a:pPr>
                      <a:r>
                        <a:rPr lang="en-IN" sz="2400" b="1" u="none" strike="noStrike" dirty="0">
                          <a:solidFill>
                            <a:schemeClr val="tx1"/>
                          </a:solidFill>
                          <a:effectLst/>
                        </a:rPr>
                        <a:t>Width(m)</a:t>
                      </a:r>
                      <a:endParaRPr lang="en-IN" sz="2400" dirty="0">
                        <a:solidFill>
                          <a:schemeClr val="tx1"/>
                        </a:solidFill>
                        <a:effectLst/>
                      </a:endParaRPr>
                    </a:p>
                  </a:txBody>
                  <a:tcPr marL="68580" marR="68580" anchor="ctr"/>
                </a:tc>
                <a:tc>
                  <a:txBody>
                    <a:bodyPr/>
                    <a:lstStyle/>
                    <a:p>
                      <a:pPr algn="ctr" rtl="0" fontAlgn="t">
                        <a:spcBef>
                          <a:spcPts val="0"/>
                        </a:spcBef>
                        <a:spcAft>
                          <a:spcPts val="0"/>
                        </a:spcAft>
                      </a:pPr>
                      <a:r>
                        <a:rPr lang="en-US" sz="2400" b="1" u="none" strike="noStrike" dirty="0">
                          <a:solidFill>
                            <a:schemeClr val="tx1"/>
                          </a:solidFill>
                          <a:effectLst/>
                        </a:rPr>
                        <a:t>Valley Floor to Valley Width Ratio (Vf)</a:t>
                      </a:r>
                      <a:endParaRPr lang="en-US" sz="2400" dirty="0">
                        <a:solidFill>
                          <a:schemeClr val="tx1"/>
                        </a:solidFill>
                        <a:effectLst/>
                      </a:endParaRPr>
                    </a:p>
                  </a:txBody>
                  <a:tcPr marL="68580" marR="68580" anchor="ctr"/>
                </a:tc>
                <a:extLst>
                  <a:ext uri="{0D108BD9-81ED-4DB2-BD59-A6C34878D82A}">
                    <a16:rowId xmlns:a16="http://schemas.microsoft.com/office/drawing/2014/main" val="856086790"/>
                  </a:ext>
                </a:extLst>
              </a:tr>
              <a:tr h="775396">
                <a:tc>
                  <a:txBody>
                    <a:bodyPr/>
                    <a:lstStyle/>
                    <a:p>
                      <a:pPr algn="ctr" rtl="0" fontAlgn="t">
                        <a:spcBef>
                          <a:spcPts val="0"/>
                        </a:spcBef>
                        <a:spcAft>
                          <a:spcPts val="0"/>
                        </a:spcAft>
                      </a:pPr>
                      <a:r>
                        <a:rPr lang="en-IN" sz="2400" b="0" u="none" strike="noStrike" dirty="0">
                          <a:solidFill>
                            <a:schemeClr val="tx1"/>
                          </a:solidFill>
                          <a:effectLst/>
                          <a:latin typeface="Calibri" panose="020F0502020204030204" pitchFamily="34" charset="0"/>
                          <a:cs typeface="Calibri" panose="020F0502020204030204" pitchFamily="34" charset="0"/>
                        </a:rPr>
                        <a:t>151686</a:t>
                      </a:r>
                      <a:endParaRPr lang="en-IN" sz="2400" dirty="0">
                        <a:solidFill>
                          <a:schemeClr val="tx1"/>
                        </a:solidFill>
                        <a:effectLst/>
                        <a:latin typeface="Calibri" panose="020F0502020204030204" pitchFamily="34" charset="0"/>
                        <a:cs typeface="Calibri" panose="020F0502020204030204" pitchFamily="34" charset="0"/>
                      </a:endParaRPr>
                    </a:p>
                  </a:txBody>
                  <a:tcPr marL="68580" marR="68580" anchor="ctr"/>
                </a:tc>
                <a:tc>
                  <a:txBody>
                    <a:bodyPr/>
                    <a:lstStyle/>
                    <a:p>
                      <a:pPr algn="ctr" rtl="0" fontAlgn="t">
                        <a:spcBef>
                          <a:spcPts val="0"/>
                        </a:spcBef>
                        <a:spcAft>
                          <a:spcPts val="0"/>
                        </a:spcAft>
                      </a:pPr>
                      <a:r>
                        <a:rPr lang="en-IN" sz="2400" b="0" u="none" strike="noStrike" dirty="0">
                          <a:solidFill>
                            <a:schemeClr val="tx1"/>
                          </a:solidFill>
                          <a:effectLst/>
                          <a:latin typeface="Calibri" panose="020F0502020204030204" pitchFamily="34" charset="0"/>
                          <a:cs typeface="Calibri" panose="020F0502020204030204" pitchFamily="34" charset="0"/>
                        </a:rPr>
                        <a:t>151656</a:t>
                      </a:r>
                      <a:endParaRPr lang="en-IN" sz="2400" dirty="0">
                        <a:solidFill>
                          <a:schemeClr val="tx1"/>
                        </a:solidFill>
                        <a:effectLst/>
                        <a:latin typeface="Calibri" panose="020F0502020204030204" pitchFamily="34" charset="0"/>
                        <a:cs typeface="Calibri" panose="020F0502020204030204" pitchFamily="34" charset="0"/>
                      </a:endParaRPr>
                    </a:p>
                  </a:txBody>
                  <a:tcPr marL="68580" marR="68580" anchor="ctr"/>
                </a:tc>
                <a:tc>
                  <a:txBody>
                    <a:bodyPr/>
                    <a:lstStyle/>
                    <a:p>
                      <a:pPr algn="ctr" rtl="0" fontAlgn="t">
                        <a:spcBef>
                          <a:spcPts val="0"/>
                        </a:spcBef>
                        <a:spcAft>
                          <a:spcPts val="0"/>
                        </a:spcAft>
                      </a:pPr>
                      <a:r>
                        <a:rPr lang="en-IN" sz="2400" b="0" u="none" strike="noStrike">
                          <a:solidFill>
                            <a:schemeClr val="tx1"/>
                          </a:solidFill>
                          <a:effectLst/>
                          <a:latin typeface="Calibri" panose="020F0502020204030204" pitchFamily="34" charset="0"/>
                          <a:cs typeface="Calibri" panose="020F0502020204030204" pitchFamily="34" charset="0"/>
                        </a:rPr>
                        <a:t>1438</a:t>
                      </a:r>
                      <a:endParaRPr lang="en-IN" sz="2400">
                        <a:solidFill>
                          <a:schemeClr val="tx1"/>
                        </a:solidFill>
                        <a:effectLst/>
                        <a:latin typeface="Calibri" panose="020F0502020204030204" pitchFamily="34" charset="0"/>
                        <a:cs typeface="Calibri" panose="020F0502020204030204" pitchFamily="34" charset="0"/>
                      </a:endParaRPr>
                    </a:p>
                  </a:txBody>
                  <a:tcPr marL="68580" marR="68580" anchor="ctr"/>
                </a:tc>
                <a:tc>
                  <a:txBody>
                    <a:bodyPr/>
                    <a:lstStyle/>
                    <a:p>
                      <a:pPr algn="ctr" rtl="0" fontAlgn="t">
                        <a:spcBef>
                          <a:spcPts val="0"/>
                        </a:spcBef>
                        <a:spcAft>
                          <a:spcPts val="0"/>
                        </a:spcAft>
                      </a:pPr>
                      <a:r>
                        <a:rPr lang="en-IN" sz="2400" b="0" u="none" strike="noStrike">
                          <a:solidFill>
                            <a:schemeClr val="tx1"/>
                          </a:solidFill>
                          <a:effectLst/>
                          <a:latin typeface="Calibri" panose="020F0502020204030204" pitchFamily="34" charset="0"/>
                          <a:cs typeface="Calibri" panose="020F0502020204030204" pitchFamily="34" charset="0"/>
                        </a:rPr>
                        <a:t>20</a:t>
                      </a:r>
                      <a:endParaRPr lang="en-IN" sz="2400">
                        <a:solidFill>
                          <a:schemeClr val="tx1"/>
                        </a:solidFill>
                        <a:effectLst/>
                        <a:latin typeface="Calibri" panose="020F0502020204030204" pitchFamily="34" charset="0"/>
                        <a:cs typeface="Calibri" panose="020F0502020204030204" pitchFamily="34" charset="0"/>
                      </a:endParaRPr>
                    </a:p>
                  </a:txBody>
                  <a:tcPr marL="68580" marR="68580" anchor="ctr"/>
                </a:tc>
                <a:tc>
                  <a:txBody>
                    <a:bodyPr/>
                    <a:lstStyle/>
                    <a:p>
                      <a:pPr algn="ctr" rtl="0" fontAlgn="t">
                        <a:spcBef>
                          <a:spcPts val="0"/>
                        </a:spcBef>
                        <a:spcAft>
                          <a:spcPts val="0"/>
                        </a:spcAft>
                      </a:pPr>
                      <a:r>
                        <a:rPr lang="en-IN" sz="2400" b="0" u="none" strike="noStrike" dirty="0">
                          <a:solidFill>
                            <a:schemeClr val="tx1"/>
                          </a:solidFill>
                          <a:effectLst/>
                          <a:latin typeface="Calibri" panose="020F0502020204030204" pitchFamily="34" charset="0"/>
                          <a:cs typeface="Calibri" panose="020F0502020204030204" pitchFamily="34" charset="0"/>
                        </a:rPr>
                        <a:t>0.000133</a:t>
                      </a:r>
                      <a:endParaRPr lang="en-IN" sz="2400" dirty="0">
                        <a:solidFill>
                          <a:schemeClr val="tx1"/>
                        </a:solidFill>
                        <a:effectLst/>
                        <a:latin typeface="Calibri" panose="020F0502020204030204" pitchFamily="34" charset="0"/>
                        <a:cs typeface="Calibri" panose="020F0502020204030204" pitchFamily="34" charset="0"/>
                      </a:endParaRPr>
                    </a:p>
                  </a:txBody>
                  <a:tcPr marL="68580" marR="68580" anchor="ctr"/>
                </a:tc>
                <a:extLst>
                  <a:ext uri="{0D108BD9-81ED-4DB2-BD59-A6C34878D82A}">
                    <a16:rowId xmlns:a16="http://schemas.microsoft.com/office/drawing/2014/main" val="1968430914"/>
                  </a:ext>
                </a:extLst>
              </a:tr>
              <a:tr h="775396">
                <a:tc>
                  <a:txBody>
                    <a:bodyPr/>
                    <a:lstStyle/>
                    <a:p>
                      <a:pPr algn="ctr" rtl="0" fontAlgn="t">
                        <a:spcBef>
                          <a:spcPts val="0"/>
                        </a:spcBef>
                        <a:spcAft>
                          <a:spcPts val="0"/>
                        </a:spcAft>
                      </a:pPr>
                      <a:r>
                        <a:rPr lang="en-IN" sz="2400" b="0" u="none" strike="noStrike">
                          <a:solidFill>
                            <a:schemeClr val="tx1"/>
                          </a:solidFill>
                          <a:effectLst/>
                          <a:latin typeface="Calibri" panose="020F0502020204030204" pitchFamily="34" charset="0"/>
                          <a:cs typeface="Calibri" panose="020F0502020204030204" pitchFamily="34" charset="0"/>
                        </a:rPr>
                        <a:t>150664</a:t>
                      </a:r>
                      <a:endParaRPr lang="en-IN" sz="2400">
                        <a:solidFill>
                          <a:schemeClr val="tx1"/>
                        </a:solidFill>
                        <a:effectLst/>
                        <a:latin typeface="Calibri" panose="020F0502020204030204" pitchFamily="34" charset="0"/>
                        <a:cs typeface="Calibri" panose="020F0502020204030204" pitchFamily="34" charset="0"/>
                      </a:endParaRPr>
                    </a:p>
                  </a:txBody>
                  <a:tcPr marL="68580" marR="68580" anchor="ctr"/>
                </a:tc>
                <a:tc>
                  <a:txBody>
                    <a:bodyPr/>
                    <a:lstStyle/>
                    <a:p>
                      <a:pPr algn="ctr" rtl="0" fontAlgn="t">
                        <a:spcBef>
                          <a:spcPts val="0"/>
                        </a:spcBef>
                        <a:spcAft>
                          <a:spcPts val="0"/>
                        </a:spcAft>
                      </a:pPr>
                      <a:r>
                        <a:rPr lang="en-IN" sz="2400" b="0" u="none" strike="noStrike" dirty="0">
                          <a:solidFill>
                            <a:schemeClr val="tx1"/>
                          </a:solidFill>
                          <a:effectLst/>
                          <a:latin typeface="Calibri" panose="020F0502020204030204" pitchFamily="34" charset="0"/>
                          <a:cs typeface="Calibri" panose="020F0502020204030204" pitchFamily="34" charset="0"/>
                        </a:rPr>
                        <a:t>151666</a:t>
                      </a:r>
                      <a:endParaRPr lang="en-IN" sz="2400" dirty="0">
                        <a:solidFill>
                          <a:schemeClr val="tx1"/>
                        </a:solidFill>
                        <a:effectLst/>
                        <a:latin typeface="Calibri" panose="020F0502020204030204" pitchFamily="34" charset="0"/>
                        <a:cs typeface="Calibri" panose="020F0502020204030204" pitchFamily="34" charset="0"/>
                      </a:endParaRPr>
                    </a:p>
                  </a:txBody>
                  <a:tcPr marL="68580" marR="68580" anchor="ctr"/>
                </a:tc>
                <a:tc>
                  <a:txBody>
                    <a:bodyPr/>
                    <a:lstStyle/>
                    <a:p>
                      <a:pPr algn="ctr" rtl="0" fontAlgn="t">
                        <a:spcBef>
                          <a:spcPts val="0"/>
                        </a:spcBef>
                        <a:spcAft>
                          <a:spcPts val="0"/>
                        </a:spcAft>
                      </a:pPr>
                      <a:r>
                        <a:rPr lang="en-IN" sz="2400" b="0" u="none" strike="noStrike">
                          <a:solidFill>
                            <a:schemeClr val="tx1"/>
                          </a:solidFill>
                          <a:effectLst/>
                          <a:latin typeface="Calibri" panose="020F0502020204030204" pitchFamily="34" charset="0"/>
                          <a:cs typeface="Calibri" panose="020F0502020204030204" pitchFamily="34" charset="0"/>
                        </a:rPr>
                        <a:t>771</a:t>
                      </a:r>
                      <a:endParaRPr lang="en-IN" sz="2400">
                        <a:solidFill>
                          <a:schemeClr val="tx1"/>
                        </a:solidFill>
                        <a:effectLst/>
                        <a:latin typeface="Calibri" panose="020F0502020204030204" pitchFamily="34" charset="0"/>
                        <a:cs typeface="Calibri" panose="020F0502020204030204" pitchFamily="34" charset="0"/>
                      </a:endParaRPr>
                    </a:p>
                  </a:txBody>
                  <a:tcPr marL="68580" marR="68580" anchor="ctr"/>
                </a:tc>
                <a:tc>
                  <a:txBody>
                    <a:bodyPr/>
                    <a:lstStyle/>
                    <a:p>
                      <a:pPr algn="ctr" rtl="0" fontAlgn="t">
                        <a:spcBef>
                          <a:spcPts val="0"/>
                        </a:spcBef>
                        <a:spcAft>
                          <a:spcPts val="0"/>
                        </a:spcAft>
                      </a:pPr>
                      <a:r>
                        <a:rPr lang="en-IN" sz="2400" b="0" u="none" strike="noStrike">
                          <a:solidFill>
                            <a:schemeClr val="tx1"/>
                          </a:solidFill>
                          <a:effectLst/>
                          <a:latin typeface="Calibri" panose="020F0502020204030204" pitchFamily="34" charset="0"/>
                          <a:cs typeface="Calibri" panose="020F0502020204030204" pitchFamily="34" charset="0"/>
                        </a:rPr>
                        <a:t>130</a:t>
                      </a:r>
                      <a:endParaRPr lang="en-IN" sz="2400">
                        <a:solidFill>
                          <a:schemeClr val="tx1"/>
                        </a:solidFill>
                        <a:effectLst/>
                        <a:latin typeface="Calibri" panose="020F0502020204030204" pitchFamily="34" charset="0"/>
                        <a:cs typeface="Calibri" panose="020F0502020204030204" pitchFamily="34" charset="0"/>
                      </a:endParaRPr>
                    </a:p>
                  </a:txBody>
                  <a:tcPr marL="68580" marR="68580" anchor="ctr"/>
                </a:tc>
                <a:tc>
                  <a:txBody>
                    <a:bodyPr/>
                    <a:lstStyle/>
                    <a:p>
                      <a:pPr algn="ctr" rtl="0" fontAlgn="t">
                        <a:spcBef>
                          <a:spcPts val="0"/>
                        </a:spcBef>
                        <a:spcAft>
                          <a:spcPts val="0"/>
                        </a:spcAft>
                      </a:pPr>
                      <a:r>
                        <a:rPr lang="en-IN" sz="2400" b="0" u="none" strike="noStrike" dirty="0">
                          <a:solidFill>
                            <a:schemeClr val="tx1"/>
                          </a:solidFill>
                          <a:effectLst/>
                          <a:latin typeface="Calibri" panose="020F0502020204030204" pitchFamily="34" charset="0"/>
                          <a:cs typeface="Calibri" panose="020F0502020204030204" pitchFamily="34" charset="0"/>
                        </a:rPr>
                        <a:t>0.000864</a:t>
                      </a:r>
                      <a:endParaRPr lang="en-IN" sz="2400" dirty="0">
                        <a:solidFill>
                          <a:schemeClr val="tx1"/>
                        </a:solidFill>
                        <a:effectLst/>
                        <a:latin typeface="Calibri" panose="020F0502020204030204" pitchFamily="34" charset="0"/>
                        <a:cs typeface="Calibri" panose="020F0502020204030204" pitchFamily="34" charset="0"/>
                      </a:endParaRPr>
                    </a:p>
                  </a:txBody>
                  <a:tcPr marL="68580" marR="68580" anchor="ctr"/>
                </a:tc>
                <a:extLst>
                  <a:ext uri="{0D108BD9-81ED-4DB2-BD59-A6C34878D82A}">
                    <a16:rowId xmlns:a16="http://schemas.microsoft.com/office/drawing/2014/main" val="580736421"/>
                  </a:ext>
                </a:extLst>
              </a:tr>
              <a:tr h="775396">
                <a:tc>
                  <a:txBody>
                    <a:bodyPr/>
                    <a:lstStyle/>
                    <a:p>
                      <a:pPr algn="ctr" rtl="0" fontAlgn="t">
                        <a:spcBef>
                          <a:spcPts val="0"/>
                        </a:spcBef>
                        <a:spcAft>
                          <a:spcPts val="0"/>
                        </a:spcAft>
                      </a:pPr>
                      <a:r>
                        <a:rPr lang="en-IN" sz="2400" b="0" u="none" strike="noStrike">
                          <a:solidFill>
                            <a:schemeClr val="tx1"/>
                          </a:solidFill>
                          <a:effectLst/>
                          <a:latin typeface="Calibri" panose="020F0502020204030204" pitchFamily="34" charset="0"/>
                          <a:cs typeface="Calibri" panose="020F0502020204030204" pitchFamily="34" charset="0"/>
                        </a:rPr>
                        <a:t>151329</a:t>
                      </a:r>
                      <a:endParaRPr lang="en-IN" sz="2400">
                        <a:solidFill>
                          <a:schemeClr val="tx1"/>
                        </a:solidFill>
                        <a:effectLst/>
                        <a:latin typeface="Calibri" panose="020F0502020204030204" pitchFamily="34" charset="0"/>
                        <a:cs typeface="Calibri" panose="020F0502020204030204" pitchFamily="34" charset="0"/>
                      </a:endParaRPr>
                    </a:p>
                  </a:txBody>
                  <a:tcPr marL="68580" marR="68580" anchor="ctr"/>
                </a:tc>
                <a:tc>
                  <a:txBody>
                    <a:bodyPr/>
                    <a:lstStyle/>
                    <a:p>
                      <a:pPr algn="ctr" rtl="0" fontAlgn="t">
                        <a:spcBef>
                          <a:spcPts val="0"/>
                        </a:spcBef>
                        <a:spcAft>
                          <a:spcPts val="0"/>
                        </a:spcAft>
                      </a:pPr>
                      <a:r>
                        <a:rPr lang="en-IN" sz="2400" b="0" u="none" strike="noStrike">
                          <a:solidFill>
                            <a:schemeClr val="tx1"/>
                          </a:solidFill>
                          <a:effectLst/>
                          <a:latin typeface="Calibri" panose="020F0502020204030204" pitchFamily="34" charset="0"/>
                          <a:cs typeface="Calibri" panose="020F0502020204030204" pitchFamily="34" charset="0"/>
                        </a:rPr>
                        <a:t>151148</a:t>
                      </a:r>
                      <a:endParaRPr lang="en-IN" sz="2400">
                        <a:solidFill>
                          <a:schemeClr val="tx1"/>
                        </a:solidFill>
                        <a:effectLst/>
                        <a:latin typeface="Calibri" panose="020F0502020204030204" pitchFamily="34" charset="0"/>
                        <a:cs typeface="Calibri" panose="020F0502020204030204" pitchFamily="34" charset="0"/>
                      </a:endParaRPr>
                    </a:p>
                  </a:txBody>
                  <a:tcPr marL="68580" marR="68580" anchor="ctr"/>
                </a:tc>
                <a:tc>
                  <a:txBody>
                    <a:bodyPr/>
                    <a:lstStyle/>
                    <a:p>
                      <a:pPr algn="ctr" rtl="0" fontAlgn="t">
                        <a:spcBef>
                          <a:spcPts val="0"/>
                        </a:spcBef>
                        <a:spcAft>
                          <a:spcPts val="0"/>
                        </a:spcAft>
                      </a:pPr>
                      <a:r>
                        <a:rPr lang="en-IN" sz="2400" b="0" u="none" strike="noStrike" dirty="0">
                          <a:solidFill>
                            <a:schemeClr val="tx1"/>
                          </a:solidFill>
                          <a:effectLst/>
                          <a:latin typeface="Calibri" panose="020F0502020204030204" pitchFamily="34" charset="0"/>
                          <a:cs typeface="Calibri" panose="020F0502020204030204" pitchFamily="34" charset="0"/>
                        </a:rPr>
                        <a:t>595</a:t>
                      </a:r>
                      <a:endParaRPr lang="en-IN" sz="2400" dirty="0">
                        <a:solidFill>
                          <a:schemeClr val="tx1"/>
                        </a:solidFill>
                        <a:effectLst/>
                        <a:latin typeface="Calibri" panose="020F0502020204030204" pitchFamily="34" charset="0"/>
                        <a:cs typeface="Calibri" panose="020F0502020204030204" pitchFamily="34" charset="0"/>
                      </a:endParaRPr>
                    </a:p>
                  </a:txBody>
                  <a:tcPr marL="68580" marR="68580" anchor="ctr"/>
                </a:tc>
                <a:tc>
                  <a:txBody>
                    <a:bodyPr/>
                    <a:lstStyle/>
                    <a:p>
                      <a:pPr algn="ctr" rtl="0" fontAlgn="t">
                        <a:spcBef>
                          <a:spcPts val="0"/>
                        </a:spcBef>
                        <a:spcAft>
                          <a:spcPts val="0"/>
                        </a:spcAft>
                      </a:pPr>
                      <a:r>
                        <a:rPr lang="en-IN" sz="2400" b="0" u="none" strike="noStrike">
                          <a:solidFill>
                            <a:schemeClr val="tx1"/>
                          </a:solidFill>
                          <a:effectLst/>
                          <a:latin typeface="Calibri" panose="020F0502020204030204" pitchFamily="34" charset="0"/>
                          <a:cs typeface="Calibri" panose="020F0502020204030204" pitchFamily="34" charset="0"/>
                        </a:rPr>
                        <a:t>190</a:t>
                      </a:r>
                      <a:endParaRPr lang="en-IN" sz="2400">
                        <a:solidFill>
                          <a:schemeClr val="tx1"/>
                        </a:solidFill>
                        <a:effectLst/>
                        <a:latin typeface="Calibri" panose="020F0502020204030204" pitchFamily="34" charset="0"/>
                        <a:cs typeface="Calibri" panose="020F0502020204030204" pitchFamily="34" charset="0"/>
                      </a:endParaRPr>
                    </a:p>
                  </a:txBody>
                  <a:tcPr marL="68580" marR="68580" anchor="ctr"/>
                </a:tc>
                <a:tc>
                  <a:txBody>
                    <a:bodyPr/>
                    <a:lstStyle/>
                    <a:p>
                      <a:pPr algn="ctr" rtl="0" fontAlgn="t">
                        <a:spcBef>
                          <a:spcPts val="0"/>
                        </a:spcBef>
                        <a:spcAft>
                          <a:spcPts val="0"/>
                        </a:spcAft>
                      </a:pPr>
                      <a:r>
                        <a:rPr lang="en-IN" sz="2400" b="0" u="none" strike="noStrike" dirty="0">
                          <a:solidFill>
                            <a:schemeClr val="tx1"/>
                          </a:solidFill>
                          <a:effectLst/>
                          <a:latin typeface="Calibri" panose="020F0502020204030204" pitchFamily="34" charset="0"/>
                          <a:cs typeface="Calibri" panose="020F0502020204030204" pitchFamily="34" charset="0"/>
                        </a:rPr>
                        <a:t>0.00126</a:t>
                      </a:r>
                      <a:endParaRPr lang="en-IN" sz="2400" dirty="0">
                        <a:solidFill>
                          <a:schemeClr val="tx1"/>
                        </a:solidFill>
                        <a:effectLst/>
                        <a:latin typeface="Calibri" panose="020F0502020204030204" pitchFamily="34" charset="0"/>
                        <a:cs typeface="Calibri" panose="020F0502020204030204" pitchFamily="34" charset="0"/>
                      </a:endParaRPr>
                    </a:p>
                  </a:txBody>
                  <a:tcPr marL="68580" marR="68580" anchor="ctr"/>
                </a:tc>
                <a:extLst>
                  <a:ext uri="{0D108BD9-81ED-4DB2-BD59-A6C34878D82A}">
                    <a16:rowId xmlns:a16="http://schemas.microsoft.com/office/drawing/2014/main" val="2882830896"/>
                  </a:ext>
                </a:extLst>
              </a:tr>
              <a:tr h="1277123">
                <a:tc>
                  <a:txBody>
                    <a:bodyPr/>
                    <a:lstStyle/>
                    <a:p>
                      <a:pPr algn="ctr" rtl="0" fontAlgn="t">
                        <a:spcBef>
                          <a:spcPts val="0"/>
                        </a:spcBef>
                        <a:spcAft>
                          <a:spcPts val="0"/>
                        </a:spcAft>
                      </a:pPr>
                      <a:r>
                        <a:rPr lang="en-IN" sz="2400" b="0" u="none" strike="noStrike">
                          <a:solidFill>
                            <a:schemeClr val="tx1"/>
                          </a:solidFill>
                          <a:effectLst/>
                          <a:latin typeface="Calibri" panose="020F0502020204030204" pitchFamily="34" charset="0"/>
                          <a:cs typeface="Calibri" panose="020F0502020204030204" pitchFamily="34" charset="0"/>
                        </a:rPr>
                        <a:t>151148</a:t>
                      </a:r>
                      <a:endParaRPr lang="en-IN" sz="2400">
                        <a:solidFill>
                          <a:schemeClr val="tx1"/>
                        </a:solidFill>
                        <a:effectLst/>
                        <a:latin typeface="Calibri" panose="020F0502020204030204" pitchFamily="34" charset="0"/>
                        <a:cs typeface="Calibri" panose="020F0502020204030204" pitchFamily="34" charset="0"/>
                      </a:endParaRPr>
                    </a:p>
                  </a:txBody>
                  <a:tcPr marL="68580" marR="68580" anchor="ctr"/>
                </a:tc>
                <a:tc>
                  <a:txBody>
                    <a:bodyPr/>
                    <a:lstStyle/>
                    <a:p>
                      <a:pPr algn="ctr" rtl="0" fontAlgn="t">
                        <a:spcBef>
                          <a:spcPts val="0"/>
                        </a:spcBef>
                        <a:spcAft>
                          <a:spcPts val="0"/>
                        </a:spcAft>
                      </a:pPr>
                      <a:r>
                        <a:rPr lang="en-IN" sz="2400" b="0" u="none" strike="noStrike">
                          <a:solidFill>
                            <a:schemeClr val="tx1"/>
                          </a:solidFill>
                          <a:effectLst/>
                          <a:latin typeface="Calibri" panose="020F0502020204030204" pitchFamily="34" charset="0"/>
                          <a:cs typeface="Calibri" panose="020F0502020204030204" pitchFamily="34" charset="0"/>
                        </a:rPr>
                        <a:t>146150</a:t>
                      </a:r>
                      <a:endParaRPr lang="en-IN" sz="2400">
                        <a:solidFill>
                          <a:schemeClr val="tx1"/>
                        </a:solidFill>
                        <a:effectLst/>
                        <a:latin typeface="Calibri" panose="020F0502020204030204" pitchFamily="34" charset="0"/>
                        <a:cs typeface="Calibri" panose="020F0502020204030204" pitchFamily="34" charset="0"/>
                      </a:endParaRPr>
                    </a:p>
                  </a:txBody>
                  <a:tcPr marL="68580" marR="68580" anchor="ctr"/>
                </a:tc>
                <a:tc>
                  <a:txBody>
                    <a:bodyPr/>
                    <a:lstStyle/>
                    <a:p>
                      <a:pPr algn="ctr" rtl="0" fontAlgn="t">
                        <a:spcBef>
                          <a:spcPts val="0"/>
                        </a:spcBef>
                        <a:spcAft>
                          <a:spcPts val="0"/>
                        </a:spcAft>
                      </a:pPr>
                      <a:r>
                        <a:rPr lang="en-IN" sz="2400" b="0" u="none" strike="noStrike" dirty="0">
                          <a:solidFill>
                            <a:schemeClr val="tx1"/>
                          </a:solidFill>
                          <a:effectLst/>
                          <a:latin typeface="Calibri" panose="020F0502020204030204" pitchFamily="34" charset="0"/>
                          <a:cs typeface="Calibri" panose="020F0502020204030204" pitchFamily="34" charset="0"/>
                        </a:rPr>
                        <a:t>428</a:t>
                      </a:r>
                      <a:endParaRPr lang="en-IN" sz="2400" dirty="0">
                        <a:solidFill>
                          <a:schemeClr val="tx1"/>
                        </a:solidFill>
                        <a:effectLst/>
                        <a:latin typeface="Calibri" panose="020F0502020204030204" pitchFamily="34" charset="0"/>
                        <a:cs typeface="Calibri" panose="020F0502020204030204" pitchFamily="34" charset="0"/>
                      </a:endParaRPr>
                    </a:p>
                  </a:txBody>
                  <a:tcPr marL="68580" marR="68580" anchor="ctr"/>
                </a:tc>
                <a:tc>
                  <a:txBody>
                    <a:bodyPr/>
                    <a:lstStyle/>
                    <a:p>
                      <a:pPr algn="ctr" rtl="0" fontAlgn="t">
                        <a:spcBef>
                          <a:spcPts val="0"/>
                        </a:spcBef>
                        <a:spcAft>
                          <a:spcPts val="0"/>
                        </a:spcAft>
                      </a:pPr>
                      <a:r>
                        <a:rPr lang="en-IN" sz="2400" b="0" u="none" strike="noStrike" dirty="0">
                          <a:solidFill>
                            <a:schemeClr val="tx1"/>
                          </a:solidFill>
                          <a:effectLst/>
                          <a:latin typeface="Calibri" panose="020F0502020204030204" pitchFamily="34" charset="0"/>
                          <a:cs typeface="Calibri" panose="020F0502020204030204" pitchFamily="34" charset="0"/>
                        </a:rPr>
                        <a:t>113.26</a:t>
                      </a:r>
                      <a:endParaRPr lang="en-IN" sz="2400" dirty="0">
                        <a:solidFill>
                          <a:schemeClr val="tx1"/>
                        </a:solidFill>
                        <a:effectLst/>
                        <a:latin typeface="Calibri" panose="020F0502020204030204" pitchFamily="34" charset="0"/>
                        <a:cs typeface="Calibri" panose="020F0502020204030204" pitchFamily="34" charset="0"/>
                      </a:endParaRPr>
                    </a:p>
                  </a:txBody>
                  <a:tcPr marL="68580" marR="68580" anchor="ctr"/>
                </a:tc>
                <a:tc>
                  <a:txBody>
                    <a:bodyPr/>
                    <a:lstStyle/>
                    <a:p>
                      <a:pPr algn="ctr" rtl="0" fontAlgn="t">
                        <a:spcBef>
                          <a:spcPts val="0"/>
                        </a:spcBef>
                        <a:spcAft>
                          <a:spcPts val="0"/>
                        </a:spcAft>
                      </a:pPr>
                      <a:r>
                        <a:rPr lang="en-IN" sz="2400" b="0" u="none" strike="noStrike" dirty="0">
                          <a:solidFill>
                            <a:schemeClr val="tx1"/>
                          </a:solidFill>
                          <a:effectLst/>
                          <a:latin typeface="Calibri" panose="020F0502020204030204" pitchFamily="34" charset="0"/>
                          <a:cs typeface="Calibri" panose="020F0502020204030204" pitchFamily="34" charset="0"/>
                        </a:rPr>
                        <a:t>0.000764</a:t>
                      </a:r>
                      <a:endParaRPr lang="en-IN" sz="2400" dirty="0">
                        <a:solidFill>
                          <a:schemeClr val="tx1"/>
                        </a:solidFill>
                        <a:effectLst/>
                        <a:latin typeface="Calibri" panose="020F0502020204030204" pitchFamily="34" charset="0"/>
                        <a:cs typeface="Calibri" panose="020F0502020204030204" pitchFamily="34" charset="0"/>
                      </a:endParaRPr>
                    </a:p>
                  </a:txBody>
                  <a:tcPr marL="68580" marR="68580" anchor="ctr"/>
                </a:tc>
                <a:extLst>
                  <a:ext uri="{0D108BD9-81ED-4DB2-BD59-A6C34878D82A}">
                    <a16:rowId xmlns:a16="http://schemas.microsoft.com/office/drawing/2014/main" val="3258037447"/>
                  </a:ext>
                </a:extLst>
              </a:tr>
              <a:tr h="1277123">
                <a:tc>
                  <a:txBody>
                    <a:bodyPr/>
                    <a:lstStyle/>
                    <a:p>
                      <a:pPr algn="ctr" rtl="0" fontAlgn="t">
                        <a:spcBef>
                          <a:spcPts val="0"/>
                        </a:spcBef>
                        <a:spcAft>
                          <a:spcPts val="0"/>
                        </a:spcAft>
                      </a:pPr>
                      <a:r>
                        <a:rPr lang="en-IN" sz="2400" b="0" u="none" strike="noStrike">
                          <a:solidFill>
                            <a:schemeClr val="tx1"/>
                          </a:solidFill>
                          <a:effectLst/>
                          <a:latin typeface="Calibri" panose="020F0502020204030204" pitchFamily="34" charset="0"/>
                          <a:cs typeface="Calibri" panose="020F0502020204030204" pitchFamily="34" charset="0"/>
                        </a:rPr>
                        <a:t>150289</a:t>
                      </a:r>
                      <a:endParaRPr lang="en-IN" sz="2400">
                        <a:solidFill>
                          <a:schemeClr val="tx1"/>
                        </a:solidFill>
                        <a:effectLst/>
                        <a:latin typeface="Calibri" panose="020F0502020204030204" pitchFamily="34" charset="0"/>
                        <a:cs typeface="Calibri" panose="020F0502020204030204" pitchFamily="34" charset="0"/>
                      </a:endParaRPr>
                    </a:p>
                  </a:txBody>
                  <a:tcPr marL="68580" marR="68580" anchor="ctr"/>
                </a:tc>
                <a:tc>
                  <a:txBody>
                    <a:bodyPr/>
                    <a:lstStyle/>
                    <a:p>
                      <a:pPr algn="ctr" rtl="0" fontAlgn="t">
                        <a:spcBef>
                          <a:spcPts val="0"/>
                        </a:spcBef>
                        <a:spcAft>
                          <a:spcPts val="0"/>
                        </a:spcAft>
                      </a:pPr>
                      <a:r>
                        <a:rPr lang="en-IN" sz="2400" b="0" u="none" strike="noStrike">
                          <a:solidFill>
                            <a:schemeClr val="tx1"/>
                          </a:solidFill>
                          <a:effectLst/>
                          <a:latin typeface="Calibri" panose="020F0502020204030204" pitchFamily="34" charset="0"/>
                          <a:cs typeface="Calibri" panose="020F0502020204030204" pitchFamily="34" charset="0"/>
                        </a:rPr>
                        <a:t>161787</a:t>
                      </a:r>
                      <a:endParaRPr lang="en-IN" sz="2400">
                        <a:solidFill>
                          <a:schemeClr val="tx1"/>
                        </a:solidFill>
                        <a:effectLst/>
                        <a:latin typeface="Calibri" panose="020F0502020204030204" pitchFamily="34" charset="0"/>
                        <a:cs typeface="Calibri" panose="020F0502020204030204" pitchFamily="34" charset="0"/>
                      </a:endParaRPr>
                    </a:p>
                  </a:txBody>
                  <a:tcPr marL="68580" marR="68580" anchor="ctr"/>
                </a:tc>
                <a:tc>
                  <a:txBody>
                    <a:bodyPr/>
                    <a:lstStyle/>
                    <a:p>
                      <a:pPr algn="ctr" rtl="0" fontAlgn="t">
                        <a:spcBef>
                          <a:spcPts val="0"/>
                        </a:spcBef>
                        <a:spcAft>
                          <a:spcPts val="0"/>
                        </a:spcAft>
                      </a:pPr>
                      <a:r>
                        <a:rPr lang="en-IN" sz="2400" b="0" u="none" strike="noStrike">
                          <a:solidFill>
                            <a:schemeClr val="tx1"/>
                          </a:solidFill>
                          <a:effectLst/>
                          <a:latin typeface="Calibri" panose="020F0502020204030204" pitchFamily="34" charset="0"/>
                          <a:cs typeface="Calibri" panose="020F0502020204030204" pitchFamily="34" charset="0"/>
                        </a:rPr>
                        <a:t>313</a:t>
                      </a:r>
                      <a:endParaRPr lang="en-IN" sz="2400">
                        <a:solidFill>
                          <a:schemeClr val="tx1"/>
                        </a:solidFill>
                        <a:effectLst/>
                        <a:latin typeface="Calibri" panose="020F0502020204030204" pitchFamily="34" charset="0"/>
                        <a:cs typeface="Calibri" panose="020F0502020204030204" pitchFamily="34" charset="0"/>
                      </a:endParaRPr>
                    </a:p>
                  </a:txBody>
                  <a:tcPr marL="68580" marR="68580" anchor="ctr"/>
                </a:tc>
                <a:tc>
                  <a:txBody>
                    <a:bodyPr/>
                    <a:lstStyle/>
                    <a:p>
                      <a:pPr algn="ctr" rtl="0" fontAlgn="t">
                        <a:spcBef>
                          <a:spcPts val="0"/>
                        </a:spcBef>
                        <a:spcAft>
                          <a:spcPts val="0"/>
                        </a:spcAft>
                      </a:pPr>
                      <a:r>
                        <a:rPr lang="en-IN" sz="2400" b="0" u="none" strike="noStrike">
                          <a:solidFill>
                            <a:schemeClr val="tx1"/>
                          </a:solidFill>
                          <a:effectLst/>
                          <a:latin typeface="Calibri" panose="020F0502020204030204" pitchFamily="34" charset="0"/>
                          <a:cs typeface="Calibri" panose="020F0502020204030204" pitchFamily="34" charset="0"/>
                        </a:rPr>
                        <a:t>1965.28</a:t>
                      </a:r>
                      <a:endParaRPr lang="en-IN" sz="2400">
                        <a:solidFill>
                          <a:schemeClr val="tx1"/>
                        </a:solidFill>
                        <a:effectLst/>
                        <a:latin typeface="Calibri" panose="020F0502020204030204" pitchFamily="34" charset="0"/>
                        <a:cs typeface="Calibri" panose="020F0502020204030204" pitchFamily="34" charset="0"/>
                      </a:endParaRPr>
                    </a:p>
                  </a:txBody>
                  <a:tcPr marL="68580" marR="68580" anchor="ctr"/>
                </a:tc>
                <a:tc>
                  <a:txBody>
                    <a:bodyPr/>
                    <a:lstStyle/>
                    <a:p>
                      <a:pPr algn="ctr" rtl="0" fontAlgn="t">
                        <a:spcBef>
                          <a:spcPts val="0"/>
                        </a:spcBef>
                        <a:spcAft>
                          <a:spcPts val="0"/>
                        </a:spcAft>
                      </a:pPr>
                      <a:r>
                        <a:rPr lang="en-IN" sz="2400" b="0" u="none" strike="noStrike" dirty="0">
                          <a:solidFill>
                            <a:schemeClr val="tx1"/>
                          </a:solidFill>
                          <a:effectLst/>
                          <a:latin typeface="Calibri" panose="020F0502020204030204" pitchFamily="34" charset="0"/>
                          <a:cs typeface="Calibri" panose="020F0502020204030204" pitchFamily="34" charset="0"/>
                        </a:rPr>
                        <a:t>0.0126</a:t>
                      </a:r>
                      <a:endParaRPr lang="en-IN" sz="2400" dirty="0">
                        <a:solidFill>
                          <a:schemeClr val="tx1"/>
                        </a:solidFill>
                        <a:effectLst/>
                        <a:latin typeface="Calibri" panose="020F0502020204030204" pitchFamily="34" charset="0"/>
                        <a:cs typeface="Calibri" panose="020F0502020204030204" pitchFamily="34" charset="0"/>
                      </a:endParaRPr>
                    </a:p>
                  </a:txBody>
                  <a:tcPr marL="68580" marR="68580" anchor="ctr"/>
                </a:tc>
                <a:extLst>
                  <a:ext uri="{0D108BD9-81ED-4DB2-BD59-A6C34878D82A}">
                    <a16:rowId xmlns:a16="http://schemas.microsoft.com/office/drawing/2014/main" val="3826990896"/>
                  </a:ext>
                </a:extLst>
              </a:tr>
            </a:tbl>
          </a:graphicData>
        </a:graphic>
      </p:graphicFrame>
      <p:sp>
        <p:nvSpPr>
          <p:cNvPr id="3" name="Rectangle 1">
            <a:extLst>
              <a:ext uri="{FF2B5EF4-FFF2-40B4-BE49-F238E27FC236}">
                <a16:creationId xmlns:a16="http://schemas.microsoft.com/office/drawing/2014/main" id="{688F8334-54BC-0A9C-099F-084A7D6F5BDF}"/>
              </a:ext>
            </a:extLst>
          </p:cNvPr>
          <p:cNvSpPr>
            <a:spLocks noChangeArrowheads="1"/>
          </p:cNvSpPr>
          <p:nvPr/>
        </p:nvSpPr>
        <p:spPr bwMode="auto">
          <a:xfrm>
            <a:off x="1125860" y="2204864"/>
            <a:ext cx="291310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8735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F7B6B-0709-C87D-B51A-899917274AC9}"/>
              </a:ext>
            </a:extLst>
          </p:cNvPr>
          <p:cNvSpPr>
            <a:spLocks noGrp="1"/>
          </p:cNvSpPr>
          <p:nvPr>
            <p:ph type="title"/>
          </p:nvPr>
        </p:nvSpPr>
        <p:spPr/>
        <p:txBody>
          <a:bodyPr/>
          <a:lstStyle/>
          <a:p>
            <a:pPr lvl="0"/>
            <a:r>
              <a:rPr lang="en-IN" sz="3200" dirty="0">
                <a:latin typeface="+mn-lt"/>
              </a:rPr>
              <a:t>Mountain Front Sinuosity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621333-949D-033A-C269-852C87447C59}"/>
                  </a:ext>
                </a:extLst>
              </p:cNvPr>
              <p:cNvSpPr>
                <a:spLocks noGrp="1"/>
              </p:cNvSpPr>
              <p:nvPr>
                <p:ph sz="half" idx="1"/>
              </p:nvPr>
            </p:nvSpPr>
            <p:spPr>
              <a:xfrm>
                <a:off x="1522413" y="1905000"/>
                <a:ext cx="4788023" cy="4267200"/>
              </a:xfrm>
            </p:spPr>
            <p:txBody>
              <a:bodyPr>
                <a:normAutofit fontScale="92500" lnSpcReduction="10000"/>
              </a:bodyPr>
              <a:lstStyle/>
              <a:p>
                <a:pPr eaLnBrk="0" fontAlgn="base" hangingPunct="0">
                  <a:lnSpc>
                    <a:spcPct val="100000"/>
                  </a:lnSpc>
                  <a:spcBef>
                    <a:spcPct val="0"/>
                  </a:spcBef>
                  <a:spcAft>
                    <a:spcPct val="0"/>
                  </a:spcAft>
                  <a:buSzTx/>
                </a:pPr>
                <a:r>
                  <a:rPr lang="en-US" altLang="en-US" dirty="0">
                    <a:cs typeface="Courier New" panose="02070309020205020404" pitchFamily="49" charset="0"/>
                  </a:rPr>
                  <a:t>I</a:t>
                </a:r>
                <a:r>
                  <a:rPr kumimoji="0" lang="en-US" altLang="en-US" sz="2400" b="0" i="0" u="none" strike="noStrike" cap="none" normalizeH="0" baseline="0" dirty="0">
                    <a:ln>
                      <a:noFill/>
                    </a:ln>
                    <a:solidFill>
                      <a:schemeClr val="tx1"/>
                    </a:solidFill>
                    <a:effectLst/>
                    <a:cs typeface="Courier New" panose="02070309020205020404" pitchFamily="49" charset="0"/>
                  </a:rPr>
                  <a:t>ndex that reflects the balance between erosional forces and tectonic forces</a:t>
                </a:r>
                <a:r>
                  <a:rPr kumimoji="0" lang="en-US" altLang="en-US" sz="800"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endParaRPr>
              </a:p>
              <a:p>
                <a:pPr lvl="0"/>
                <a14:m>
                  <m:oMath xmlns:m="http://schemas.openxmlformats.org/officeDocument/2006/math">
                    <m:r>
                      <a:rPr lang="en-US" sz="2400" b="0" i="1" smtClean="0">
                        <a:solidFill>
                          <a:schemeClr val="tx1"/>
                        </a:solidFill>
                        <a:latin typeface="Cambria Math" panose="02040503050406030204" pitchFamily="18" charset="0"/>
                      </a:rPr>
                      <m:t>𝑆𝑚𝑓</m:t>
                    </m:r>
                    <m:r>
                      <a:rPr lang="en-US" sz="2400" b="0" i="1" smtClean="0">
                        <a:solidFill>
                          <a:schemeClr val="tx1"/>
                        </a:solidFill>
                        <a:latin typeface="Cambria Math" panose="02040503050406030204" pitchFamily="18" charset="0"/>
                      </a:rPr>
                      <m:t>= </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𝐿𝑚𝑓</m:t>
                        </m:r>
                      </m:num>
                      <m:den>
                        <m:r>
                          <a:rPr lang="en-US" sz="2400" b="0" i="1" smtClean="0">
                            <a:solidFill>
                              <a:schemeClr val="tx1"/>
                            </a:solidFill>
                            <a:latin typeface="Cambria Math" panose="02040503050406030204" pitchFamily="18" charset="0"/>
                          </a:rPr>
                          <m:t>𝐿𝑠</m:t>
                        </m:r>
                      </m:den>
                    </m:f>
                  </m:oMath>
                </a14:m>
                <a:endParaRPr lang="en-US" sz="2400" b="0" dirty="0">
                  <a:solidFill>
                    <a:schemeClr val="tx1"/>
                  </a:solidFill>
                </a:endParaRPr>
              </a:p>
              <a:p>
                <a:pPr marL="301752" lvl="1" indent="0">
                  <a:buNone/>
                </a:pPr>
                <a:r>
                  <a:rPr lang="en-US" b="0" i="0" u="none" strike="noStrike" dirty="0">
                    <a:solidFill>
                      <a:schemeClr val="tx1"/>
                    </a:solidFill>
                    <a:effectLst/>
                    <a:latin typeface="+mn-lt"/>
                  </a:rPr>
                  <a:t>Lmf </a:t>
                </a:r>
                <a:r>
                  <a:rPr lang="en-US" dirty="0"/>
                  <a:t>= L</a:t>
                </a:r>
                <a:r>
                  <a:rPr lang="en-US" b="0" i="0" u="none" strike="noStrike" dirty="0">
                    <a:solidFill>
                      <a:schemeClr val="tx1"/>
                    </a:solidFill>
                    <a:effectLst/>
                    <a:latin typeface="+mn-lt"/>
                  </a:rPr>
                  <a:t>ength of the mountain front along the foot of the mountain= 361680 m</a:t>
                </a:r>
              </a:p>
              <a:p>
                <a:pPr marL="301752" lvl="1" indent="0">
                  <a:buNone/>
                </a:pPr>
                <a:endParaRPr lang="en-US" b="0" i="0" u="none" strike="noStrike" dirty="0">
                  <a:solidFill>
                    <a:schemeClr val="tx1"/>
                  </a:solidFill>
                  <a:effectLst/>
                  <a:latin typeface="+mn-lt"/>
                </a:endParaRPr>
              </a:p>
              <a:p>
                <a:pPr marL="301752" lvl="1" indent="0">
                  <a:buNone/>
                </a:pPr>
                <a:r>
                  <a:rPr lang="en-US" b="0" i="0" u="none" strike="noStrike" dirty="0">
                    <a:solidFill>
                      <a:schemeClr val="tx1"/>
                    </a:solidFill>
                    <a:effectLst/>
                    <a:latin typeface="+mn-lt"/>
                  </a:rPr>
                  <a:t>Ls = Straight-line length of the mountain front=139528.5 m</a:t>
                </a:r>
              </a:p>
              <a:p>
                <a:pPr marL="301752" lvl="1" indent="0">
                  <a:buNone/>
                </a:pPr>
                <a:endParaRPr lang="en-US" b="0" i="0" u="none" strike="noStrike" dirty="0">
                  <a:solidFill>
                    <a:schemeClr val="tx1"/>
                  </a:solidFill>
                  <a:effectLst/>
                  <a:latin typeface="+mn-lt"/>
                </a:endParaRPr>
              </a:p>
              <a:p>
                <a:pPr rtl="0" fontAlgn="t">
                  <a:spcBef>
                    <a:spcPts val="0"/>
                  </a:spcBef>
                  <a:spcAft>
                    <a:spcPts val="0"/>
                  </a:spcAft>
                </a:pPr>
                <a:r>
                  <a:rPr lang="en-US" sz="2400" b="0" i="0" u="none" strike="noStrike" dirty="0">
                    <a:solidFill>
                      <a:schemeClr val="tx1"/>
                    </a:solidFill>
                    <a:effectLst/>
                    <a:latin typeface="+mn-lt"/>
                  </a:rPr>
                  <a:t>Smf &lt; </a:t>
                </a:r>
                <a:r>
                  <a:rPr lang="en-US" sz="2400" b="0" i="0" u="none" strike="noStrike" dirty="0">
                    <a:solidFill>
                      <a:schemeClr val="tx1"/>
                    </a:solidFill>
                    <a:effectLst/>
                    <a:latin typeface="Calibri" panose="020F0502020204030204" pitchFamily="34" charset="0"/>
                    <a:cs typeface="Calibri" panose="020F0502020204030204" pitchFamily="34" charset="0"/>
                  </a:rPr>
                  <a:t>1.4</a:t>
                </a:r>
                <a:r>
                  <a:rPr lang="en-US" sz="2400" b="0" i="0" u="none" strike="noStrike" dirty="0">
                    <a:solidFill>
                      <a:schemeClr val="tx1"/>
                    </a:solidFill>
                    <a:effectLst/>
                    <a:latin typeface="+mn-lt"/>
                  </a:rPr>
                  <a:t>, Tectonically Active</a:t>
                </a:r>
                <a:endParaRPr lang="en-US" sz="2400" dirty="0">
                  <a:solidFill>
                    <a:schemeClr val="tx1"/>
                  </a:solidFill>
                  <a:effectLst/>
                  <a:latin typeface="+mn-lt"/>
                </a:endParaRPr>
              </a:p>
              <a:p>
                <a:pPr rtl="0" fontAlgn="t">
                  <a:spcBef>
                    <a:spcPts val="0"/>
                  </a:spcBef>
                  <a:spcAft>
                    <a:spcPts val="0"/>
                  </a:spcAft>
                </a:pPr>
                <a:r>
                  <a:rPr lang="en-US" sz="2400" b="0" i="0" u="none" strike="noStrike" dirty="0">
                    <a:solidFill>
                      <a:schemeClr val="tx1"/>
                    </a:solidFill>
                    <a:effectLst/>
                    <a:latin typeface="+mn-lt"/>
                  </a:rPr>
                  <a:t> Smf = </a:t>
                </a:r>
                <a:r>
                  <a:rPr lang="en-US" sz="2400" b="0" i="0" u="none" strike="noStrike" dirty="0">
                    <a:solidFill>
                      <a:schemeClr val="tx1"/>
                    </a:solidFill>
                    <a:effectLst/>
                    <a:latin typeface="Calibri" panose="020F0502020204030204" pitchFamily="34" charset="0"/>
                    <a:cs typeface="Calibri" panose="020F0502020204030204" pitchFamily="34" charset="0"/>
                  </a:rPr>
                  <a:t>1.4-3</a:t>
                </a:r>
                <a:r>
                  <a:rPr lang="en-US" sz="2400" b="0" i="0" u="none" strike="noStrike" dirty="0">
                    <a:solidFill>
                      <a:schemeClr val="tx1"/>
                    </a:solidFill>
                    <a:effectLst/>
                    <a:latin typeface="+mn-lt"/>
                  </a:rPr>
                  <a:t>, Slightly Active</a:t>
                </a:r>
                <a:endParaRPr lang="en-US" sz="2400" dirty="0">
                  <a:solidFill>
                    <a:schemeClr val="tx1"/>
                  </a:solidFill>
                  <a:effectLst/>
                  <a:latin typeface="+mn-lt"/>
                </a:endParaRPr>
              </a:p>
              <a:p>
                <a:pPr rtl="0" fontAlgn="t">
                  <a:spcBef>
                    <a:spcPts val="0"/>
                  </a:spcBef>
                  <a:spcAft>
                    <a:spcPts val="0"/>
                  </a:spcAft>
                </a:pPr>
                <a:r>
                  <a:rPr lang="en-US" sz="2400" b="0" i="0" u="none" strike="noStrike" dirty="0">
                    <a:solidFill>
                      <a:schemeClr val="tx1"/>
                    </a:solidFill>
                    <a:effectLst/>
                    <a:latin typeface="+mn-lt"/>
                  </a:rPr>
                  <a:t>Smf&gt;</a:t>
                </a:r>
                <a:r>
                  <a:rPr lang="en-US" sz="2400" b="0" i="0" u="none" strike="noStrike" dirty="0">
                    <a:solidFill>
                      <a:schemeClr val="tx1"/>
                    </a:solidFill>
                    <a:effectLst/>
                    <a:latin typeface="Calibri" panose="020F0502020204030204" pitchFamily="34" charset="0"/>
                    <a:cs typeface="Calibri" panose="020F0502020204030204" pitchFamily="34" charset="0"/>
                  </a:rPr>
                  <a:t>3</a:t>
                </a:r>
                <a:r>
                  <a:rPr lang="en-US" sz="2400" b="0" i="0" u="none" strike="noStrike" dirty="0">
                    <a:solidFill>
                      <a:schemeClr val="tx1"/>
                    </a:solidFill>
                    <a:effectLst/>
                    <a:latin typeface="+mn-lt"/>
                  </a:rPr>
                  <a:t>, Inactive Setting</a:t>
                </a:r>
                <a:endParaRPr lang="en-US" sz="2400" dirty="0">
                  <a:solidFill>
                    <a:schemeClr val="tx1"/>
                  </a:solidFill>
                  <a:effectLst/>
                  <a:latin typeface="+mn-lt"/>
                </a:endParaRPr>
              </a:p>
              <a:p>
                <a:pPr lvl="0"/>
                <a:endParaRPr lang="en-IN" sz="2400" dirty="0">
                  <a:latin typeface="+mn-lt"/>
                </a:endParaRPr>
              </a:p>
              <a:p>
                <a:endParaRPr lang="en-IN" dirty="0"/>
              </a:p>
              <a:p>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6A621333-949D-033A-C269-852C87447C59}"/>
                  </a:ext>
                </a:extLst>
              </p:cNvPr>
              <p:cNvSpPr>
                <a:spLocks noGrp="1" noRot="1" noChangeAspect="1" noMove="1" noResize="1" noEditPoints="1" noAdjustHandles="1" noChangeArrowheads="1" noChangeShapeType="1" noTextEdit="1"/>
              </p:cNvSpPr>
              <p:nvPr>
                <p:ph sz="half" idx="1"/>
              </p:nvPr>
            </p:nvSpPr>
            <p:spPr>
              <a:xfrm>
                <a:off x="1522413" y="1905000"/>
                <a:ext cx="4788023" cy="4267200"/>
              </a:xfrm>
              <a:blipFill>
                <a:blip r:embed="rId2"/>
                <a:stretch>
                  <a:fillRect l="-1529" t="-1857" b="-85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DBB9C32F-D2D2-F0FB-2753-606196531B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476" y="330530"/>
            <a:ext cx="4788023" cy="6196939"/>
          </a:xfrm>
          <a:prstGeom prst="rect">
            <a:avLst/>
          </a:prstGeom>
        </p:spPr>
      </p:pic>
    </p:spTree>
    <p:extLst>
      <p:ext uri="{BB962C8B-B14F-4D97-AF65-F5344CB8AC3E}">
        <p14:creationId xmlns:p14="http://schemas.microsoft.com/office/powerpoint/2010/main" val="283194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19B3A-98BD-74D5-04B7-62A463FC7FC3}"/>
              </a:ext>
            </a:extLst>
          </p:cNvPr>
          <p:cNvSpPr>
            <a:spLocks noGrp="1"/>
          </p:cNvSpPr>
          <p:nvPr>
            <p:ph type="title"/>
          </p:nvPr>
        </p:nvSpPr>
        <p:spPr/>
        <p:txBody>
          <a:bodyPr/>
          <a:lstStyle/>
          <a:p>
            <a:r>
              <a:rPr lang="en-US" dirty="0"/>
              <a:t>Morphotectonic Analysis Results</a:t>
            </a:r>
            <a:endParaRPr lang="en-IN"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F55099FB-E66A-00CB-C5E1-1B705EA38CEA}"/>
                  </a:ext>
                </a:extLst>
              </p:cNvPr>
              <p:cNvGraphicFramePr>
                <a:graphicFrameLocks noGrp="1"/>
              </p:cNvGraphicFramePr>
              <p:nvPr>
                <p:ph sz="half" idx="1"/>
                <p:extLst>
                  <p:ext uri="{D42A27DB-BD31-4B8C-83A1-F6EECF244321}">
                    <p14:modId xmlns:p14="http://schemas.microsoft.com/office/powerpoint/2010/main" val="931282562"/>
                  </p:ext>
                </p:extLst>
              </p:nvPr>
            </p:nvGraphicFramePr>
            <p:xfrm>
              <a:off x="729817" y="1772816"/>
              <a:ext cx="10729190" cy="4832158"/>
            </p:xfrm>
            <a:graphic>
              <a:graphicData uri="http://schemas.openxmlformats.org/drawingml/2006/table">
                <a:tbl>
                  <a:tblPr firstRow="1" bandRow="1">
                    <a:tableStyleId>{5940675A-B579-460E-94D1-54222C63F5DA}</a:tableStyleId>
                  </a:tblPr>
                  <a:tblGrid>
                    <a:gridCol w="2145838">
                      <a:extLst>
                        <a:ext uri="{9D8B030D-6E8A-4147-A177-3AD203B41FA5}">
                          <a16:colId xmlns:a16="http://schemas.microsoft.com/office/drawing/2014/main" val="1735434580"/>
                        </a:ext>
                      </a:extLst>
                    </a:gridCol>
                    <a:gridCol w="2145838">
                      <a:extLst>
                        <a:ext uri="{9D8B030D-6E8A-4147-A177-3AD203B41FA5}">
                          <a16:colId xmlns:a16="http://schemas.microsoft.com/office/drawing/2014/main" val="1946085392"/>
                        </a:ext>
                      </a:extLst>
                    </a:gridCol>
                    <a:gridCol w="2145838">
                      <a:extLst>
                        <a:ext uri="{9D8B030D-6E8A-4147-A177-3AD203B41FA5}">
                          <a16:colId xmlns:a16="http://schemas.microsoft.com/office/drawing/2014/main" val="1953473143"/>
                        </a:ext>
                      </a:extLst>
                    </a:gridCol>
                    <a:gridCol w="2145838">
                      <a:extLst>
                        <a:ext uri="{9D8B030D-6E8A-4147-A177-3AD203B41FA5}">
                          <a16:colId xmlns:a16="http://schemas.microsoft.com/office/drawing/2014/main" val="1458337836"/>
                        </a:ext>
                      </a:extLst>
                    </a:gridCol>
                    <a:gridCol w="2145838">
                      <a:extLst>
                        <a:ext uri="{9D8B030D-6E8A-4147-A177-3AD203B41FA5}">
                          <a16:colId xmlns:a16="http://schemas.microsoft.com/office/drawing/2014/main" val="868509068"/>
                        </a:ext>
                      </a:extLst>
                    </a:gridCol>
                  </a:tblGrid>
                  <a:tr h="575105">
                    <a:tc>
                      <a:txBody>
                        <a:bodyPr/>
                        <a:lstStyle/>
                        <a:p>
                          <a:pPr rtl="0" fontAlgn="t">
                            <a:spcBef>
                              <a:spcPts val="0"/>
                            </a:spcBef>
                            <a:spcAft>
                              <a:spcPts val="0"/>
                            </a:spcAft>
                          </a:pPr>
                          <a:r>
                            <a:rPr lang="en-IN" sz="1400" b="1" i="0" u="none" strike="noStrike" dirty="0">
                              <a:solidFill>
                                <a:schemeClr val="tx1"/>
                              </a:solidFill>
                              <a:effectLst/>
                              <a:latin typeface="+mn-lt"/>
                            </a:rPr>
                            <a:t>Morphotectonic parameters</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IN" sz="1400" b="1" i="0" u="none" strike="noStrike" dirty="0">
                              <a:solidFill>
                                <a:schemeClr val="tx1"/>
                              </a:solidFill>
                              <a:effectLst/>
                              <a:latin typeface="+mn-lt"/>
                            </a:rPr>
                            <a:t>Formulae</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IN" sz="1400" b="1" i="0" u="none" strike="noStrike" dirty="0">
                              <a:solidFill>
                                <a:schemeClr val="tx1"/>
                              </a:solidFill>
                              <a:effectLst/>
                              <a:latin typeface="+mn-lt"/>
                            </a:rPr>
                            <a:t>References</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IN" sz="1400" b="1" i="0" u="none" strike="noStrike" dirty="0">
                              <a:solidFill>
                                <a:schemeClr val="tx1"/>
                              </a:solidFill>
                              <a:effectLst/>
                              <a:latin typeface="+mn-lt"/>
                            </a:rPr>
                            <a:t>Values, Inferences</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US" sz="1400" b="1" i="0" u="none" strike="noStrike" dirty="0">
                              <a:solidFill>
                                <a:schemeClr val="tx1"/>
                              </a:solidFill>
                              <a:effectLst/>
                              <a:latin typeface="+mn-lt"/>
                            </a:rPr>
                            <a:t>Range of the present values</a:t>
                          </a:r>
                          <a:endParaRPr lang="en-US" sz="1400" dirty="0">
                            <a:solidFill>
                              <a:schemeClr val="tx1"/>
                            </a:solidFill>
                            <a:effectLst/>
                            <a:latin typeface="+mn-lt"/>
                          </a:endParaRPr>
                        </a:p>
                      </a:txBody>
                      <a:tcPr marL="45611" marR="45611" marT="30408" marB="30408" anchor="ctr"/>
                    </a:tc>
                    <a:extLst>
                      <a:ext uri="{0D108BD9-81ED-4DB2-BD59-A6C34878D82A}">
                        <a16:rowId xmlns:a16="http://schemas.microsoft.com/office/drawing/2014/main" val="115547388"/>
                      </a:ext>
                    </a:extLst>
                  </a:tr>
                  <a:tr h="1086961">
                    <a:tc>
                      <a:txBody>
                        <a:bodyPr/>
                        <a:lstStyle/>
                        <a:p>
                          <a:pPr rtl="0" fontAlgn="t">
                            <a:spcBef>
                              <a:spcPts val="0"/>
                            </a:spcBef>
                            <a:spcAft>
                              <a:spcPts val="0"/>
                            </a:spcAft>
                          </a:pPr>
                          <a:r>
                            <a:rPr lang="en-IN" sz="1400" b="1" i="0" u="none" strike="noStrike" dirty="0">
                              <a:solidFill>
                                <a:schemeClr val="tx1"/>
                              </a:solidFill>
                              <a:effectLst/>
                              <a:latin typeface="+mn-lt"/>
                            </a:rPr>
                            <a:t>Basin elongation ratio (Re)</a:t>
                          </a:r>
                          <a:endParaRPr lang="en-IN" sz="1400" dirty="0">
                            <a:solidFill>
                              <a:schemeClr val="tx1"/>
                            </a:solidFill>
                            <a:effectLst/>
                            <a:latin typeface="+mn-lt"/>
                          </a:endParaRPr>
                        </a:p>
                      </a:txBody>
                      <a:tcPr marL="45611" marR="45611" marT="30408" marB="30408"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br>
                            <a:rPr lang="en-IN" sz="1400" dirty="0">
                              <a:solidFill>
                                <a:schemeClr val="tx1"/>
                              </a:solidFill>
                              <a:effectLst/>
                              <a:latin typeface="+mn-lt"/>
                            </a:rPr>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m:t>
                                </m:r>
                                <m:r>
                                  <a:rPr lang="en-US" sz="1400" b="0" i="1" smtClean="0">
                                    <a:latin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d>
                                      <m:dPr>
                                        <m:begChr m:val="["/>
                                        <m:endChr m:val="]"/>
                                        <m:ctrlPr>
                                          <a:rPr lang="en-US" sz="1400" i="1">
                                            <a:latin typeface="Cambria Math" panose="02040503050406030204" pitchFamily="18" charset="0"/>
                                            <a:ea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𝐴</m:t>
                                            </m:r>
                                            <m:r>
                                              <a:rPr lang="en-US" sz="1400" i="1">
                                                <a:latin typeface="Cambria Math" panose="02040503050406030204" pitchFamily="18" charset="0"/>
                                                <a:ea typeface="Cambria Math" panose="02040503050406030204" pitchFamily="18" charset="0"/>
                                              </a:rPr>
                                              <m:t>)</m:t>
                                            </m:r>
                                          </m:num>
                                          <m:den>
                                            <m:r>
                                              <a:rPr lang="en-US" sz="1400" i="1">
                                                <a:latin typeface="Cambria Math" panose="02040503050406030204" pitchFamily="18" charset="0"/>
                                                <a:ea typeface="Cambria Math" panose="02040503050406030204" pitchFamily="18" charset="0"/>
                                              </a:rPr>
                                              <m:t>𝐷</m:t>
                                            </m:r>
                                          </m:den>
                                        </m:f>
                                      </m:e>
                                    </m:d>
                                  </m:num>
                                  <m:den>
                                    <m:r>
                                      <a:rPr lang="en-US" sz="1400" b="0" i="1" smtClean="0">
                                        <a:latin typeface="Cambria Math" panose="02040503050406030204" pitchFamily="18" charset="0"/>
                                        <a:ea typeface="Cambria Math" panose="02040503050406030204" pitchFamily="18" charset="0"/>
                                      </a:rPr>
                                      <m:t>𝐿</m:t>
                                    </m:r>
                                  </m:den>
                                </m:f>
                              </m:oMath>
                            </m:oMathPara>
                          </a14:m>
                          <a:endParaRPr lang="en-IN" sz="1400" dirty="0"/>
                        </a:p>
                      </a:txBody>
                      <a:tcPr marL="45611" marR="45611" marT="30408" marB="30408" anchor="ctr"/>
                    </a:tc>
                    <a:tc>
                      <a:txBody>
                        <a:bodyPr/>
                        <a:lstStyle/>
                        <a:p>
                          <a:pPr rtl="0" fontAlgn="t">
                            <a:spcBef>
                              <a:spcPts val="0"/>
                            </a:spcBef>
                            <a:spcAft>
                              <a:spcPts val="0"/>
                            </a:spcAft>
                          </a:pPr>
                          <a:r>
                            <a:rPr lang="en-IN" sz="1400" b="0" i="0" u="none" strike="noStrike" dirty="0">
                              <a:solidFill>
                                <a:schemeClr val="tx1"/>
                              </a:solidFill>
                              <a:effectLst/>
                              <a:latin typeface="+mn-lt"/>
                            </a:rPr>
                            <a:t>Bull and McFadden (1977)</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US" sz="1400" b="0" i="0" u="none" strike="noStrike" dirty="0">
                              <a:solidFill>
                                <a:schemeClr val="tx1"/>
                              </a:solidFill>
                              <a:effectLst/>
                              <a:latin typeface="+mn-lt"/>
                            </a:rPr>
                            <a:t>Re &lt; </a:t>
                          </a:r>
                          <a:r>
                            <a:rPr lang="en-US" sz="1400" b="0" i="0" u="none" strike="noStrike" dirty="0">
                              <a:solidFill>
                                <a:schemeClr val="tx1"/>
                              </a:solidFill>
                              <a:effectLst/>
                              <a:latin typeface="Calibri" panose="020F0502020204030204" pitchFamily="34" charset="0"/>
                              <a:cs typeface="Calibri" panose="020F0502020204030204" pitchFamily="34" charset="0"/>
                            </a:rPr>
                            <a:t>0.50</a:t>
                          </a:r>
                          <a:r>
                            <a:rPr lang="en-US" sz="1400" b="0" i="0" u="none" strike="noStrike" dirty="0">
                              <a:solidFill>
                                <a:schemeClr val="tx1"/>
                              </a:solidFill>
                              <a:effectLst/>
                              <a:latin typeface="+mn-lt"/>
                            </a:rPr>
                            <a:t>, Tectonically Active</a:t>
                          </a:r>
                          <a:endParaRPr lang="en-US" sz="1400" dirty="0">
                            <a:solidFill>
                              <a:schemeClr val="tx1"/>
                            </a:solidFill>
                            <a:effectLst/>
                            <a:latin typeface="+mn-lt"/>
                          </a:endParaRPr>
                        </a:p>
                        <a:p>
                          <a:pPr rtl="0" fontAlgn="t">
                            <a:spcBef>
                              <a:spcPts val="0"/>
                            </a:spcBef>
                            <a:spcAft>
                              <a:spcPts val="0"/>
                            </a:spcAft>
                          </a:pPr>
                          <a:r>
                            <a:rPr lang="en-US" sz="1400" b="0" i="0" u="none" strike="noStrike" dirty="0">
                              <a:solidFill>
                                <a:schemeClr val="tx1"/>
                              </a:solidFill>
                              <a:effectLst/>
                              <a:latin typeface="+mn-lt"/>
                            </a:rPr>
                            <a:t>Re = </a:t>
                          </a:r>
                          <a:r>
                            <a:rPr lang="en-US" sz="1400" b="0" i="0" u="none" strike="noStrike" kern="1200" dirty="0">
                              <a:solidFill>
                                <a:schemeClr val="tx1"/>
                              </a:solidFill>
                              <a:effectLst/>
                              <a:latin typeface="Calibri" panose="020F0502020204030204" pitchFamily="34" charset="0"/>
                              <a:ea typeface="+mn-ea"/>
                              <a:cs typeface="Calibri" panose="020F0502020204030204" pitchFamily="34" charset="0"/>
                            </a:rPr>
                            <a:t>0.50 - 0.75, </a:t>
                          </a:r>
                          <a:r>
                            <a:rPr lang="en-US" sz="1400" b="0" i="0" u="none" strike="noStrike" dirty="0">
                              <a:solidFill>
                                <a:schemeClr val="tx1"/>
                              </a:solidFill>
                              <a:effectLst/>
                              <a:latin typeface="+mn-lt"/>
                            </a:rPr>
                            <a:t>Slightly Active</a:t>
                          </a:r>
                          <a:endParaRPr lang="en-US" sz="1400" dirty="0">
                            <a:solidFill>
                              <a:schemeClr val="tx1"/>
                            </a:solidFill>
                            <a:effectLst/>
                            <a:latin typeface="+mn-lt"/>
                          </a:endParaRPr>
                        </a:p>
                        <a:p>
                          <a:pPr rtl="0" fontAlgn="t">
                            <a:spcBef>
                              <a:spcPts val="0"/>
                            </a:spcBef>
                            <a:spcAft>
                              <a:spcPts val="0"/>
                            </a:spcAft>
                          </a:pPr>
                          <a:r>
                            <a:rPr lang="en-US" sz="1400" b="0" i="0" u="none" strike="noStrike" dirty="0">
                              <a:solidFill>
                                <a:schemeClr val="tx1"/>
                              </a:solidFill>
                              <a:effectLst/>
                              <a:latin typeface="+mn-lt"/>
                            </a:rPr>
                            <a:t>Re &gt; </a:t>
                          </a:r>
                          <a:r>
                            <a:rPr lang="en-US" sz="1400" b="0" i="0" u="none" strike="noStrike" kern="1200" dirty="0">
                              <a:solidFill>
                                <a:schemeClr val="tx1"/>
                              </a:solidFill>
                              <a:effectLst/>
                              <a:latin typeface="Calibri" panose="020F0502020204030204" pitchFamily="34" charset="0"/>
                              <a:ea typeface="+mn-ea"/>
                              <a:cs typeface="Calibri" panose="020F0502020204030204" pitchFamily="34" charset="0"/>
                            </a:rPr>
                            <a:t>0.75, </a:t>
                          </a:r>
                          <a:r>
                            <a:rPr lang="en-US" sz="1400" b="0" i="0" u="none" strike="noStrike" dirty="0">
                              <a:solidFill>
                                <a:schemeClr val="tx1"/>
                              </a:solidFill>
                              <a:effectLst/>
                              <a:latin typeface="+mn-lt"/>
                            </a:rPr>
                            <a:t>Inactive settings</a:t>
                          </a:r>
                          <a:endParaRPr lang="en-US" sz="1400" dirty="0">
                            <a:solidFill>
                              <a:schemeClr val="tx1"/>
                            </a:solidFill>
                            <a:effectLst/>
                            <a:latin typeface="+mn-lt"/>
                          </a:endParaRPr>
                        </a:p>
                      </a:txBody>
                      <a:tcPr marL="45611" marR="45611" marT="30408" marB="30408" anchor="ctr"/>
                    </a:tc>
                    <a:tc>
                      <a:txBody>
                        <a:bodyPr/>
                        <a:lstStyle/>
                        <a:p>
                          <a:pPr fontAlgn="t"/>
                          <a:br>
                            <a:rPr lang="en-IN" sz="1400" dirty="0">
                              <a:solidFill>
                                <a:schemeClr val="tx1"/>
                              </a:solidFill>
                              <a:effectLst/>
                              <a:latin typeface="+mn-lt"/>
                            </a:rPr>
                          </a:br>
                          <a:r>
                            <a:rPr lang="en-IN" sz="1400" b="0" i="0" u="none" strike="noStrike" kern="1200" dirty="0">
                              <a:solidFill>
                                <a:schemeClr val="tx1"/>
                              </a:solidFill>
                              <a:effectLst/>
                              <a:latin typeface="Calibri" panose="020F0502020204030204" pitchFamily="34" charset="0"/>
                              <a:ea typeface="+mn-ea"/>
                              <a:cs typeface="Calibri" panose="020F0502020204030204" pitchFamily="34" charset="0"/>
                            </a:rPr>
                            <a:t>0.72</a:t>
                          </a:r>
                        </a:p>
                        <a:p>
                          <a:pPr fontAlgn="t"/>
                          <a:r>
                            <a:rPr lang="en-IN" sz="1400" dirty="0">
                              <a:solidFill>
                                <a:schemeClr val="tx1"/>
                              </a:solidFill>
                              <a:effectLst/>
                              <a:latin typeface="+mn-lt"/>
                            </a:rPr>
                            <a:t>Slightly active</a:t>
                          </a:r>
                        </a:p>
                      </a:txBody>
                      <a:tcPr marL="45611" marR="45611" marT="30408" marB="30408" anchor="ctr"/>
                    </a:tc>
                    <a:extLst>
                      <a:ext uri="{0D108BD9-81ED-4DB2-BD59-A6C34878D82A}">
                        <a16:rowId xmlns:a16="http://schemas.microsoft.com/office/drawing/2014/main" val="3551745725"/>
                      </a:ext>
                    </a:extLst>
                  </a:tr>
                  <a:tr h="1252402">
                    <a:tc>
                      <a:txBody>
                        <a:bodyPr/>
                        <a:lstStyle/>
                        <a:p>
                          <a:pPr rtl="0" fontAlgn="t">
                            <a:spcBef>
                              <a:spcPts val="0"/>
                            </a:spcBef>
                            <a:spcAft>
                              <a:spcPts val="0"/>
                            </a:spcAft>
                          </a:pPr>
                          <a:r>
                            <a:rPr lang="en-IN" sz="1400" b="1" i="0" u="none" strike="noStrike" dirty="0">
                              <a:solidFill>
                                <a:schemeClr val="tx1"/>
                              </a:solidFill>
                              <a:effectLst/>
                              <a:latin typeface="+mn-lt"/>
                            </a:rPr>
                            <a:t>Asymmetry factor (AF)</a:t>
                          </a:r>
                          <a:endParaRPr lang="en-IN" sz="1400" dirty="0">
                            <a:solidFill>
                              <a:schemeClr val="tx1"/>
                            </a:solidFill>
                            <a:effectLst/>
                            <a:latin typeface="+mn-lt"/>
                          </a:endParaRPr>
                        </a:p>
                      </a:txBody>
                      <a:tcPr marL="45611" marR="45611" marT="30408" marB="30408"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𝐴𝐹</m:t>
                                </m:r>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f>
                                      <m:fPr>
                                        <m:ctrlPr>
                                          <a:rPr lang="en-US" sz="1400" i="1">
                                            <a:latin typeface="Cambria Math" panose="02040503050406030204" pitchFamily="18" charset="0"/>
                                          </a:rPr>
                                        </m:ctrlPr>
                                      </m:fPr>
                                      <m:num>
                                        <m:r>
                                          <a:rPr lang="en-US" sz="1400" i="1">
                                            <a:latin typeface="Cambria Math" panose="02040503050406030204" pitchFamily="18" charset="0"/>
                                          </a:rPr>
                                          <m:t>𝐴𝑟</m:t>
                                        </m:r>
                                      </m:num>
                                      <m:den>
                                        <m:r>
                                          <a:rPr lang="en-US" sz="1400" i="1">
                                            <a:latin typeface="Cambria Math" panose="02040503050406030204" pitchFamily="18" charset="0"/>
                                          </a:rPr>
                                          <m:t>𝐴𝑡</m:t>
                                        </m:r>
                                      </m:den>
                                    </m:f>
                                  </m:e>
                                </m:d>
                                <m:r>
                                  <a:rPr lang="en-US" sz="1400" b="0" i="1" smtClean="0">
                                    <a:latin typeface="Cambria Math" panose="02040503050406030204" pitchFamily="18" charset="0"/>
                                    <a:ea typeface="Cambria Math" panose="02040503050406030204" pitchFamily="18" charset="0"/>
                                  </a:rPr>
                                  <m:t>×100</m:t>
                                </m:r>
                              </m:oMath>
                            </m:oMathPara>
                          </a14:m>
                          <a:endParaRPr lang="en-US" sz="1400" b="0" dirty="0">
                            <a:ea typeface="Cambria Math" panose="02040503050406030204" pitchFamily="18" charset="0"/>
                          </a:endParaRPr>
                        </a:p>
                        <a:p>
                          <a:pPr rtl="0" fontAlgn="t">
                            <a:spcBef>
                              <a:spcPts val="0"/>
                            </a:spcBef>
                            <a:spcAft>
                              <a:spcPts val="0"/>
                            </a:spcAft>
                          </a:pPr>
                          <a:r>
                            <a:rPr lang="en-US" sz="1400" b="0" i="0" u="none" strike="noStrike" dirty="0">
                              <a:solidFill>
                                <a:schemeClr val="tx1"/>
                              </a:solidFill>
                              <a:effectLst/>
                              <a:latin typeface="+mn-lt"/>
                            </a:rPr>
                            <a:t>where Ar = Right hand side area of drainage looking downstream and At = Total area of drainage basin</a:t>
                          </a:r>
                          <a:endParaRPr lang="en-US"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IN" sz="1400" b="0" i="0" u="none" strike="noStrike" dirty="0">
                              <a:solidFill>
                                <a:schemeClr val="tx1"/>
                              </a:solidFill>
                              <a:effectLst/>
                              <a:latin typeface="+mn-lt"/>
                            </a:rPr>
                            <a:t>Cox (1994)</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da-DK" sz="1400" b="0" i="0" u="none" strike="noStrike" dirty="0">
                              <a:solidFill>
                                <a:schemeClr val="tx1"/>
                              </a:solidFill>
                              <a:effectLst/>
                              <a:latin typeface="+mn-lt"/>
                            </a:rPr>
                            <a:t>AF = </a:t>
                          </a:r>
                          <a:r>
                            <a:rPr lang="da-DK" sz="1400" b="0" i="0" u="none" strike="noStrike" kern="1200" dirty="0">
                              <a:solidFill>
                                <a:schemeClr val="tx1"/>
                              </a:solidFill>
                              <a:effectLst/>
                              <a:latin typeface="Calibri" panose="020F0502020204030204" pitchFamily="34" charset="0"/>
                              <a:ea typeface="+mn-ea"/>
                              <a:cs typeface="Calibri" panose="020F0502020204030204" pitchFamily="34" charset="0"/>
                            </a:rPr>
                            <a:t>50, </a:t>
                          </a:r>
                          <a:r>
                            <a:rPr lang="da-DK" sz="1400" b="0" i="0" u="none" strike="noStrike" dirty="0">
                              <a:solidFill>
                                <a:schemeClr val="tx1"/>
                              </a:solidFill>
                              <a:effectLst/>
                              <a:latin typeface="+mn-lt"/>
                            </a:rPr>
                            <a:t>Stable Setting environment</a:t>
                          </a:r>
                          <a:endParaRPr lang="da-DK" sz="1400" dirty="0">
                            <a:solidFill>
                              <a:schemeClr val="tx1"/>
                            </a:solidFill>
                            <a:effectLst/>
                            <a:latin typeface="+mn-lt"/>
                          </a:endParaRPr>
                        </a:p>
                        <a:p>
                          <a:pPr rtl="0" fontAlgn="t">
                            <a:spcBef>
                              <a:spcPts val="0"/>
                            </a:spcBef>
                            <a:spcAft>
                              <a:spcPts val="0"/>
                            </a:spcAft>
                          </a:pPr>
                          <a:r>
                            <a:rPr lang="da-DK" sz="1400" b="0" i="0" u="none" strike="noStrike" dirty="0">
                              <a:solidFill>
                                <a:schemeClr val="tx1"/>
                              </a:solidFill>
                              <a:effectLst/>
                              <a:latin typeface="+mn-lt"/>
                            </a:rPr>
                            <a:t>AF &lt;</a:t>
                          </a:r>
                          <a:r>
                            <a:rPr lang="da-DK" sz="1400" b="0" i="0" u="none" strike="noStrike" kern="1200" dirty="0">
                              <a:solidFill>
                                <a:schemeClr val="tx1"/>
                              </a:solidFill>
                              <a:effectLst/>
                              <a:latin typeface="Calibri" panose="020F0502020204030204" pitchFamily="34" charset="0"/>
                              <a:ea typeface="+mn-ea"/>
                              <a:cs typeface="Calibri" panose="020F0502020204030204" pitchFamily="34" charset="0"/>
                            </a:rPr>
                            <a:t>50, </a:t>
                          </a:r>
                          <a:r>
                            <a:rPr lang="da-DK" sz="1400" b="0" i="0" u="none" strike="noStrike" dirty="0">
                              <a:solidFill>
                                <a:schemeClr val="tx1"/>
                              </a:solidFill>
                              <a:effectLst/>
                              <a:latin typeface="+mn-lt"/>
                            </a:rPr>
                            <a:t>Suggest Tilt</a:t>
                          </a:r>
                          <a:endParaRPr lang="da-DK" sz="1400" dirty="0">
                            <a:solidFill>
                              <a:schemeClr val="tx1"/>
                            </a:solidFill>
                            <a:effectLst/>
                            <a:latin typeface="+mn-lt"/>
                          </a:endParaRPr>
                        </a:p>
                      </a:txBody>
                      <a:tcPr marL="45611" marR="45611" marT="30408" marB="30408" anchor="ctr"/>
                    </a:tc>
                    <a:tc>
                      <a:txBody>
                        <a:bodyPr/>
                        <a:lstStyle/>
                        <a:p>
                          <a:pPr fontAlgn="t"/>
                          <a:r>
                            <a:rPr lang="en-IN" sz="1400" dirty="0">
                              <a:solidFill>
                                <a:schemeClr val="tx1"/>
                              </a:solidFill>
                              <a:effectLst/>
                              <a:latin typeface="Calibri" panose="020F0502020204030204" pitchFamily="34" charset="0"/>
                              <a:cs typeface="Calibri" panose="020F0502020204030204" pitchFamily="34" charset="0"/>
                            </a:rPr>
                            <a:t>53.56</a:t>
                          </a:r>
                          <a:br>
                            <a:rPr lang="en-IN" sz="1400" dirty="0">
                              <a:solidFill>
                                <a:schemeClr val="tx1"/>
                              </a:solidFill>
                              <a:effectLst/>
                              <a:latin typeface="+mn-lt"/>
                            </a:rPr>
                          </a:br>
                          <a:r>
                            <a:rPr lang="en-IN" sz="1400" dirty="0">
                              <a:solidFill>
                                <a:schemeClr val="tx1"/>
                              </a:solidFill>
                              <a:effectLst/>
                              <a:latin typeface="+mn-lt"/>
                            </a:rPr>
                            <a:t>Slight tilt</a:t>
                          </a:r>
                        </a:p>
                      </a:txBody>
                      <a:tcPr marL="45611" marR="45611" marT="30408" marB="30408" anchor="ctr"/>
                    </a:tc>
                    <a:extLst>
                      <a:ext uri="{0D108BD9-81ED-4DB2-BD59-A6C34878D82A}">
                        <a16:rowId xmlns:a16="http://schemas.microsoft.com/office/drawing/2014/main" val="226650808"/>
                      </a:ext>
                    </a:extLst>
                  </a:tr>
                  <a:tr h="1417844">
                    <a:tc>
                      <a:txBody>
                        <a:bodyPr/>
                        <a:lstStyle/>
                        <a:p>
                          <a:pPr rtl="0" fontAlgn="t">
                            <a:spcBef>
                              <a:spcPts val="0"/>
                            </a:spcBef>
                            <a:spcAft>
                              <a:spcPts val="0"/>
                            </a:spcAft>
                          </a:pPr>
                          <a:r>
                            <a:rPr lang="en-IN" sz="1400" b="1" i="0" u="none" strike="noStrike" dirty="0">
                              <a:solidFill>
                                <a:schemeClr val="tx1"/>
                              </a:solidFill>
                              <a:effectLst/>
                              <a:latin typeface="+mn-lt"/>
                            </a:rPr>
                            <a:t>Topographic symmetry factor (T)</a:t>
                          </a:r>
                          <a:endParaRPr lang="en-IN" sz="1400" dirty="0">
                            <a:solidFill>
                              <a:schemeClr val="tx1"/>
                            </a:solidFill>
                            <a:effectLst/>
                            <a:latin typeface="+mn-lt"/>
                          </a:endParaRPr>
                        </a:p>
                      </a:txBody>
                      <a:tcPr marL="45611" marR="45611" marT="30408" marB="30408"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𝑇</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𝐷𝑎</m:t>
                                    </m:r>
                                  </m:num>
                                  <m:den>
                                    <m:r>
                                      <a:rPr lang="en-US" sz="1400" b="0" i="1" smtClean="0">
                                        <a:latin typeface="Cambria Math" panose="02040503050406030204" pitchFamily="18" charset="0"/>
                                      </a:rPr>
                                      <m:t>𝐷𝑑</m:t>
                                    </m:r>
                                  </m:den>
                                </m:f>
                              </m:oMath>
                            </m:oMathPara>
                          </a14:m>
                          <a:endParaRPr lang="en-IN" sz="1400" dirty="0"/>
                        </a:p>
                        <a:p>
                          <a:pPr rtl="0" fontAlgn="t">
                            <a:spcBef>
                              <a:spcPts val="0"/>
                            </a:spcBef>
                            <a:spcAft>
                              <a:spcPts val="0"/>
                            </a:spcAft>
                          </a:pPr>
                          <a:r>
                            <a:rPr lang="en-US" sz="1400" b="0" i="0" u="none" strike="noStrike" dirty="0">
                              <a:solidFill>
                                <a:schemeClr val="tx1"/>
                              </a:solidFill>
                              <a:effectLst/>
                              <a:latin typeface="+mn-lt"/>
                            </a:rPr>
                            <a:t>Where Da =Distance from midline of drainage basin to midline of active channel and Dd = Distance from basin midline to basin divide</a:t>
                          </a:r>
                          <a:endParaRPr lang="en-US"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IN" sz="1400" b="0" i="0" u="none" strike="noStrike" dirty="0">
                              <a:solidFill>
                                <a:schemeClr val="tx1"/>
                              </a:solidFill>
                              <a:effectLst/>
                              <a:latin typeface="+mn-lt"/>
                            </a:rPr>
                            <a:t>Cox (1994)</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IN" sz="1400" b="0" i="0" u="none" strike="noStrike" dirty="0">
                              <a:solidFill>
                                <a:schemeClr val="tx1"/>
                              </a:solidFill>
                              <a:effectLst/>
                              <a:latin typeface="+mn-lt"/>
                            </a:rPr>
                            <a:t>T = </a:t>
                          </a:r>
                          <a:r>
                            <a:rPr lang="en-IN" sz="1400" b="0" i="0" u="none" strike="noStrike" dirty="0">
                              <a:solidFill>
                                <a:schemeClr val="tx1"/>
                              </a:solidFill>
                              <a:effectLst/>
                              <a:latin typeface="Calibri" panose="020F0502020204030204" pitchFamily="34" charset="0"/>
                              <a:cs typeface="Calibri" panose="020F0502020204030204" pitchFamily="34" charset="0"/>
                            </a:rPr>
                            <a:t>0</a:t>
                          </a:r>
                          <a:r>
                            <a:rPr lang="en-IN" sz="1400" b="0" i="0" u="none" strike="noStrike" dirty="0">
                              <a:solidFill>
                                <a:schemeClr val="tx1"/>
                              </a:solidFill>
                              <a:effectLst/>
                              <a:latin typeface="+mn-lt"/>
                            </a:rPr>
                            <a:t>, Symmetric Basin</a:t>
                          </a:r>
                          <a:endParaRPr lang="en-IN" sz="1400" dirty="0">
                            <a:solidFill>
                              <a:schemeClr val="tx1"/>
                            </a:solidFill>
                            <a:effectLst/>
                            <a:latin typeface="+mn-lt"/>
                          </a:endParaRPr>
                        </a:p>
                        <a:p>
                          <a:pPr rtl="0" fontAlgn="t">
                            <a:spcBef>
                              <a:spcPts val="0"/>
                            </a:spcBef>
                            <a:spcAft>
                              <a:spcPts val="0"/>
                            </a:spcAft>
                          </a:pPr>
                          <a:r>
                            <a:rPr lang="en-IN" sz="1400" b="0" i="0" u="none" strike="noStrike" dirty="0">
                              <a:solidFill>
                                <a:schemeClr val="tx1"/>
                              </a:solidFill>
                              <a:effectLst/>
                              <a:latin typeface="+mn-lt"/>
                            </a:rPr>
                            <a:t>T &gt; </a:t>
                          </a:r>
                          <a:r>
                            <a:rPr lang="en-IN" sz="1400" b="0" i="0" u="none" strike="noStrike" dirty="0">
                              <a:solidFill>
                                <a:schemeClr val="tx1"/>
                              </a:solidFill>
                              <a:effectLst/>
                              <a:latin typeface="Calibri" panose="020F0502020204030204" pitchFamily="34" charset="0"/>
                              <a:cs typeface="Calibri" panose="020F0502020204030204" pitchFamily="34" charset="0"/>
                            </a:rPr>
                            <a:t>0</a:t>
                          </a:r>
                          <a:r>
                            <a:rPr lang="en-IN" sz="1400" b="0" i="0" u="none" strike="noStrike" dirty="0">
                              <a:solidFill>
                                <a:schemeClr val="tx1"/>
                              </a:solidFill>
                              <a:effectLst/>
                              <a:latin typeface="+mn-lt"/>
                            </a:rPr>
                            <a:t>, Asymmetric Basin</a:t>
                          </a:r>
                          <a:endParaRPr lang="en-IN" sz="1400" dirty="0">
                            <a:solidFill>
                              <a:schemeClr val="tx1"/>
                            </a:solidFill>
                            <a:effectLst/>
                            <a:latin typeface="+mn-lt"/>
                          </a:endParaRPr>
                        </a:p>
                      </a:txBody>
                      <a:tcPr marL="45611" marR="45611" marT="30408" marB="30408" anchor="ctr"/>
                    </a:tc>
                    <a:tc>
                      <a:txBody>
                        <a:bodyPr/>
                        <a:lstStyle/>
                        <a:p>
                          <a:pPr fontAlgn="t"/>
                          <a:r>
                            <a:rPr lang="en-IN" sz="1400" dirty="0">
                              <a:solidFill>
                                <a:schemeClr val="tx1"/>
                              </a:solidFill>
                              <a:effectLst/>
                              <a:latin typeface="Calibri" panose="020F0502020204030204" pitchFamily="34" charset="0"/>
                              <a:cs typeface="Calibri" panose="020F0502020204030204" pitchFamily="34" charset="0"/>
                            </a:rPr>
                            <a:t>0.0483  - 0.8505</a:t>
                          </a:r>
                        </a:p>
                        <a:p>
                          <a:pPr fontAlgn="t"/>
                          <a:r>
                            <a:rPr lang="en-IN" sz="1400" dirty="0">
                              <a:solidFill>
                                <a:schemeClr val="tx1"/>
                              </a:solidFill>
                              <a:effectLst/>
                              <a:latin typeface="+mn-lt"/>
                            </a:rPr>
                            <a:t>Asymmetric basin</a:t>
                          </a:r>
                          <a:br>
                            <a:rPr lang="en-IN" sz="1400" dirty="0">
                              <a:solidFill>
                                <a:schemeClr val="tx1"/>
                              </a:solidFill>
                              <a:effectLst/>
                              <a:latin typeface="+mn-lt"/>
                            </a:rPr>
                          </a:br>
                          <a:endParaRPr lang="en-IN" sz="1400" dirty="0">
                            <a:solidFill>
                              <a:schemeClr val="tx1"/>
                            </a:solidFill>
                            <a:effectLst/>
                            <a:latin typeface="+mn-lt"/>
                          </a:endParaRPr>
                        </a:p>
                      </a:txBody>
                      <a:tcPr marL="45611" marR="45611" marT="30408" marB="30408" anchor="ctr"/>
                    </a:tc>
                    <a:extLst>
                      <a:ext uri="{0D108BD9-81ED-4DB2-BD59-A6C34878D82A}">
                        <a16:rowId xmlns:a16="http://schemas.microsoft.com/office/drawing/2014/main" val="667087197"/>
                      </a:ext>
                    </a:extLst>
                  </a:tr>
                </a:tbl>
              </a:graphicData>
            </a:graphic>
          </p:graphicFrame>
        </mc:Choice>
        <mc:Fallback xmlns="">
          <p:graphicFrame>
            <p:nvGraphicFramePr>
              <p:cNvPr id="5" name="Table 5">
                <a:extLst>
                  <a:ext uri="{FF2B5EF4-FFF2-40B4-BE49-F238E27FC236}">
                    <a16:creationId xmlns:a16="http://schemas.microsoft.com/office/drawing/2014/main" id="{F55099FB-E66A-00CB-C5E1-1B705EA38CEA}"/>
                  </a:ext>
                </a:extLst>
              </p:cNvPr>
              <p:cNvGraphicFramePr>
                <a:graphicFrameLocks noGrp="1"/>
              </p:cNvGraphicFramePr>
              <p:nvPr>
                <p:ph sz="half" idx="1"/>
                <p:extLst>
                  <p:ext uri="{D42A27DB-BD31-4B8C-83A1-F6EECF244321}">
                    <p14:modId xmlns:p14="http://schemas.microsoft.com/office/powerpoint/2010/main" val="931282562"/>
                  </p:ext>
                </p:extLst>
              </p:nvPr>
            </p:nvGraphicFramePr>
            <p:xfrm>
              <a:off x="729817" y="1772816"/>
              <a:ext cx="10729190" cy="4832158"/>
            </p:xfrm>
            <a:graphic>
              <a:graphicData uri="http://schemas.openxmlformats.org/drawingml/2006/table">
                <a:tbl>
                  <a:tblPr firstRow="1" bandRow="1">
                    <a:tableStyleId>{5940675A-B579-460E-94D1-54222C63F5DA}</a:tableStyleId>
                  </a:tblPr>
                  <a:tblGrid>
                    <a:gridCol w="2145838">
                      <a:extLst>
                        <a:ext uri="{9D8B030D-6E8A-4147-A177-3AD203B41FA5}">
                          <a16:colId xmlns:a16="http://schemas.microsoft.com/office/drawing/2014/main" val="1735434580"/>
                        </a:ext>
                      </a:extLst>
                    </a:gridCol>
                    <a:gridCol w="2145838">
                      <a:extLst>
                        <a:ext uri="{9D8B030D-6E8A-4147-A177-3AD203B41FA5}">
                          <a16:colId xmlns:a16="http://schemas.microsoft.com/office/drawing/2014/main" val="1946085392"/>
                        </a:ext>
                      </a:extLst>
                    </a:gridCol>
                    <a:gridCol w="2145838">
                      <a:extLst>
                        <a:ext uri="{9D8B030D-6E8A-4147-A177-3AD203B41FA5}">
                          <a16:colId xmlns:a16="http://schemas.microsoft.com/office/drawing/2014/main" val="1953473143"/>
                        </a:ext>
                      </a:extLst>
                    </a:gridCol>
                    <a:gridCol w="2145838">
                      <a:extLst>
                        <a:ext uri="{9D8B030D-6E8A-4147-A177-3AD203B41FA5}">
                          <a16:colId xmlns:a16="http://schemas.microsoft.com/office/drawing/2014/main" val="1458337836"/>
                        </a:ext>
                      </a:extLst>
                    </a:gridCol>
                    <a:gridCol w="2145838">
                      <a:extLst>
                        <a:ext uri="{9D8B030D-6E8A-4147-A177-3AD203B41FA5}">
                          <a16:colId xmlns:a16="http://schemas.microsoft.com/office/drawing/2014/main" val="868509068"/>
                        </a:ext>
                      </a:extLst>
                    </a:gridCol>
                  </a:tblGrid>
                  <a:tr h="575105">
                    <a:tc>
                      <a:txBody>
                        <a:bodyPr/>
                        <a:lstStyle/>
                        <a:p>
                          <a:pPr rtl="0" fontAlgn="t">
                            <a:spcBef>
                              <a:spcPts val="0"/>
                            </a:spcBef>
                            <a:spcAft>
                              <a:spcPts val="0"/>
                            </a:spcAft>
                          </a:pPr>
                          <a:r>
                            <a:rPr lang="en-IN" sz="1400" b="1" i="0" u="none" strike="noStrike" dirty="0">
                              <a:solidFill>
                                <a:schemeClr val="tx1"/>
                              </a:solidFill>
                              <a:effectLst/>
                              <a:latin typeface="+mn-lt"/>
                            </a:rPr>
                            <a:t>Morphotectonic parameters</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IN" sz="1400" b="1" i="0" u="none" strike="noStrike" dirty="0">
                              <a:solidFill>
                                <a:schemeClr val="tx1"/>
                              </a:solidFill>
                              <a:effectLst/>
                              <a:latin typeface="+mn-lt"/>
                            </a:rPr>
                            <a:t>Formulae</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IN" sz="1400" b="1" i="0" u="none" strike="noStrike" dirty="0">
                              <a:solidFill>
                                <a:schemeClr val="tx1"/>
                              </a:solidFill>
                              <a:effectLst/>
                              <a:latin typeface="+mn-lt"/>
                            </a:rPr>
                            <a:t>References</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IN" sz="1400" b="1" i="0" u="none" strike="noStrike" dirty="0">
                              <a:solidFill>
                                <a:schemeClr val="tx1"/>
                              </a:solidFill>
                              <a:effectLst/>
                              <a:latin typeface="+mn-lt"/>
                            </a:rPr>
                            <a:t>Values, Inferences</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US" sz="1400" b="1" i="0" u="none" strike="noStrike" dirty="0">
                              <a:solidFill>
                                <a:schemeClr val="tx1"/>
                              </a:solidFill>
                              <a:effectLst/>
                              <a:latin typeface="+mn-lt"/>
                            </a:rPr>
                            <a:t>Range of the present values</a:t>
                          </a:r>
                          <a:endParaRPr lang="en-US" sz="1400" dirty="0">
                            <a:solidFill>
                              <a:schemeClr val="tx1"/>
                            </a:solidFill>
                            <a:effectLst/>
                            <a:latin typeface="+mn-lt"/>
                          </a:endParaRPr>
                        </a:p>
                      </a:txBody>
                      <a:tcPr marL="45611" marR="45611" marT="30408" marB="30408" anchor="ctr"/>
                    </a:tc>
                    <a:extLst>
                      <a:ext uri="{0D108BD9-81ED-4DB2-BD59-A6C34878D82A}">
                        <a16:rowId xmlns:a16="http://schemas.microsoft.com/office/drawing/2014/main" val="115547388"/>
                      </a:ext>
                    </a:extLst>
                  </a:tr>
                  <a:tr h="1127616">
                    <a:tc>
                      <a:txBody>
                        <a:bodyPr/>
                        <a:lstStyle/>
                        <a:p>
                          <a:pPr rtl="0" fontAlgn="t">
                            <a:spcBef>
                              <a:spcPts val="0"/>
                            </a:spcBef>
                            <a:spcAft>
                              <a:spcPts val="0"/>
                            </a:spcAft>
                          </a:pPr>
                          <a:r>
                            <a:rPr lang="en-IN" sz="1400" b="1" i="0" u="none" strike="noStrike" dirty="0">
                              <a:solidFill>
                                <a:schemeClr val="tx1"/>
                              </a:solidFill>
                              <a:effectLst/>
                              <a:latin typeface="+mn-lt"/>
                            </a:rPr>
                            <a:t>Basin elongation ratio (Re)</a:t>
                          </a:r>
                          <a:endParaRPr lang="en-IN" sz="1400" dirty="0">
                            <a:solidFill>
                              <a:schemeClr val="tx1"/>
                            </a:solidFill>
                            <a:effectLst/>
                            <a:latin typeface="+mn-lt"/>
                          </a:endParaRPr>
                        </a:p>
                      </a:txBody>
                      <a:tcPr marL="45611" marR="45611" marT="30408" marB="30408" anchor="ctr"/>
                    </a:tc>
                    <a:tc>
                      <a:txBody>
                        <a:bodyPr/>
                        <a:lstStyle/>
                        <a:p>
                          <a:endParaRPr lang="en-US"/>
                        </a:p>
                      </a:txBody>
                      <a:tcPr marL="45611" marR="45611" marT="30408" marB="30408" anchor="ctr">
                        <a:blipFill>
                          <a:blip r:embed="rId2"/>
                          <a:stretch>
                            <a:fillRect l="-100284" t="-51075" r="-300852" b="-283333"/>
                          </a:stretch>
                        </a:blipFill>
                      </a:tcPr>
                    </a:tc>
                    <a:tc>
                      <a:txBody>
                        <a:bodyPr/>
                        <a:lstStyle/>
                        <a:p>
                          <a:pPr rtl="0" fontAlgn="t">
                            <a:spcBef>
                              <a:spcPts val="0"/>
                            </a:spcBef>
                            <a:spcAft>
                              <a:spcPts val="0"/>
                            </a:spcAft>
                          </a:pPr>
                          <a:r>
                            <a:rPr lang="en-IN" sz="1400" b="0" i="0" u="none" strike="noStrike" dirty="0">
                              <a:solidFill>
                                <a:schemeClr val="tx1"/>
                              </a:solidFill>
                              <a:effectLst/>
                              <a:latin typeface="+mn-lt"/>
                            </a:rPr>
                            <a:t>Bull and McFadden (1977)</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US" sz="1400" b="0" i="0" u="none" strike="noStrike" dirty="0">
                              <a:solidFill>
                                <a:schemeClr val="tx1"/>
                              </a:solidFill>
                              <a:effectLst/>
                              <a:latin typeface="+mn-lt"/>
                            </a:rPr>
                            <a:t>Re &lt; </a:t>
                          </a:r>
                          <a:r>
                            <a:rPr lang="en-US" sz="1400" b="0" i="0" u="none" strike="noStrike" dirty="0">
                              <a:solidFill>
                                <a:schemeClr val="tx1"/>
                              </a:solidFill>
                              <a:effectLst/>
                              <a:latin typeface="Calibri" panose="020F0502020204030204" pitchFamily="34" charset="0"/>
                              <a:cs typeface="Calibri" panose="020F0502020204030204" pitchFamily="34" charset="0"/>
                            </a:rPr>
                            <a:t>0.50</a:t>
                          </a:r>
                          <a:r>
                            <a:rPr lang="en-US" sz="1400" b="0" i="0" u="none" strike="noStrike" dirty="0">
                              <a:solidFill>
                                <a:schemeClr val="tx1"/>
                              </a:solidFill>
                              <a:effectLst/>
                              <a:latin typeface="+mn-lt"/>
                            </a:rPr>
                            <a:t>, Tectonically Active</a:t>
                          </a:r>
                          <a:endParaRPr lang="en-US" sz="1400" dirty="0">
                            <a:solidFill>
                              <a:schemeClr val="tx1"/>
                            </a:solidFill>
                            <a:effectLst/>
                            <a:latin typeface="+mn-lt"/>
                          </a:endParaRPr>
                        </a:p>
                        <a:p>
                          <a:pPr rtl="0" fontAlgn="t">
                            <a:spcBef>
                              <a:spcPts val="0"/>
                            </a:spcBef>
                            <a:spcAft>
                              <a:spcPts val="0"/>
                            </a:spcAft>
                          </a:pPr>
                          <a:r>
                            <a:rPr lang="en-US" sz="1400" b="0" i="0" u="none" strike="noStrike" dirty="0">
                              <a:solidFill>
                                <a:schemeClr val="tx1"/>
                              </a:solidFill>
                              <a:effectLst/>
                              <a:latin typeface="+mn-lt"/>
                            </a:rPr>
                            <a:t>Re = </a:t>
                          </a:r>
                          <a:r>
                            <a:rPr lang="en-US" sz="1400" b="0" i="0" u="none" strike="noStrike" kern="1200" dirty="0">
                              <a:solidFill>
                                <a:schemeClr val="tx1"/>
                              </a:solidFill>
                              <a:effectLst/>
                              <a:latin typeface="Calibri" panose="020F0502020204030204" pitchFamily="34" charset="0"/>
                              <a:ea typeface="+mn-ea"/>
                              <a:cs typeface="Calibri" panose="020F0502020204030204" pitchFamily="34" charset="0"/>
                            </a:rPr>
                            <a:t>0.50 - 0.75, </a:t>
                          </a:r>
                          <a:r>
                            <a:rPr lang="en-US" sz="1400" b="0" i="0" u="none" strike="noStrike" dirty="0">
                              <a:solidFill>
                                <a:schemeClr val="tx1"/>
                              </a:solidFill>
                              <a:effectLst/>
                              <a:latin typeface="+mn-lt"/>
                            </a:rPr>
                            <a:t>Slightly Active</a:t>
                          </a:r>
                          <a:endParaRPr lang="en-US" sz="1400" dirty="0">
                            <a:solidFill>
                              <a:schemeClr val="tx1"/>
                            </a:solidFill>
                            <a:effectLst/>
                            <a:latin typeface="+mn-lt"/>
                          </a:endParaRPr>
                        </a:p>
                        <a:p>
                          <a:pPr rtl="0" fontAlgn="t">
                            <a:spcBef>
                              <a:spcPts val="0"/>
                            </a:spcBef>
                            <a:spcAft>
                              <a:spcPts val="0"/>
                            </a:spcAft>
                          </a:pPr>
                          <a:r>
                            <a:rPr lang="en-US" sz="1400" b="0" i="0" u="none" strike="noStrike" dirty="0">
                              <a:solidFill>
                                <a:schemeClr val="tx1"/>
                              </a:solidFill>
                              <a:effectLst/>
                              <a:latin typeface="+mn-lt"/>
                            </a:rPr>
                            <a:t>Re &gt; </a:t>
                          </a:r>
                          <a:r>
                            <a:rPr lang="en-US" sz="1400" b="0" i="0" u="none" strike="noStrike" kern="1200" dirty="0">
                              <a:solidFill>
                                <a:schemeClr val="tx1"/>
                              </a:solidFill>
                              <a:effectLst/>
                              <a:latin typeface="Calibri" panose="020F0502020204030204" pitchFamily="34" charset="0"/>
                              <a:ea typeface="+mn-ea"/>
                              <a:cs typeface="Calibri" panose="020F0502020204030204" pitchFamily="34" charset="0"/>
                            </a:rPr>
                            <a:t>0.75, </a:t>
                          </a:r>
                          <a:r>
                            <a:rPr lang="en-US" sz="1400" b="0" i="0" u="none" strike="noStrike" dirty="0">
                              <a:solidFill>
                                <a:schemeClr val="tx1"/>
                              </a:solidFill>
                              <a:effectLst/>
                              <a:latin typeface="+mn-lt"/>
                            </a:rPr>
                            <a:t>Inactive settings</a:t>
                          </a:r>
                          <a:endParaRPr lang="en-US" sz="1400" dirty="0">
                            <a:solidFill>
                              <a:schemeClr val="tx1"/>
                            </a:solidFill>
                            <a:effectLst/>
                            <a:latin typeface="+mn-lt"/>
                          </a:endParaRPr>
                        </a:p>
                      </a:txBody>
                      <a:tcPr marL="45611" marR="45611" marT="30408" marB="30408" anchor="ctr"/>
                    </a:tc>
                    <a:tc>
                      <a:txBody>
                        <a:bodyPr/>
                        <a:lstStyle/>
                        <a:p>
                          <a:pPr fontAlgn="t"/>
                          <a:br>
                            <a:rPr lang="en-IN" sz="1400" dirty="0">
                              <a:solidFill>
                                <a:schemeClr val="tx1"/>
                              </a:solidFill>
                              <a:effectLst/>
                              <a:latin typeface="+mn-lt"/>
                            </a:rPr>
                          </a:br>
                          <a:r>
                            <a:rPr lang="en-IN" sz="1400" b="0" i="0" u="none" strike="noStrike" kern="1200" dirty="0">
                              <a:solidFill>
                                <a:schemeClr val="tx1"/>
                              </a:solidFill>
                              <a:effectLst/>
                              <a:latin typeface="Calibri" panose="020F0502020204030204" pitchFamily="34" charset="0"/>
                              <a:ea typeface="+mn-ea"/>
                              <a:cs typeface="Calibri" panose="020F0502020204030204" pitchFamily="34" charset="0"/>
                            </a:rPr>
                            <a:t>0.72</a:t>
                          </a:r>
                        </a:p>
                        <a:p>
                          <a:pPr fontAlgn="t"/>
                          <a:r>
                            <a:rPr lang="en-IN" sz="1400" dirty="0">
                              <a:solidFill>
                                <a:schemeClr val="tx1"/>
                              </a:solidFill>
                              <a:effectLst/>
                              <a:latin typeface="+mn-lt"/>
                            </a:rPr>
                            <a:t>Slightly active</a:t>
                          </a:r>
                        </a:p>
                      </a:txBody>
                      <a:tcPr marL="45611" marR="45611" marT="30408" marB="30408" anchor="ctr"/>
                    </a:tc>
                    <a:extLst>
                      <a:ext uri="{0D108BD9-81ED-4DB2-BD59-A6C34878D82A}">
                        <a16:rowId xmlns:a16="http://schemas.microsoft.com/office/drawing/2014/main" val="3551745725"/>
                      </a:ext>
                    </a:extLst>
                  </a:tr>
                  <a:tr h="1389046">
                    <a:tc>
                      <a:txBody>
                        <a:bodyPr/>
                        <a:lstStyle/>
                        <a:p>
                          <a:pPr rtl="0" fontAlgn="t">
                            <a:spcBef>
                              <a:spcPts val="0"/>
                            </a:spcBef>
                            <a:spcAft>
                              <a:spcPts val="0"/>
                            </a:spcAft>
                          </a:pPr>
                          <a:r>
                            <a:rPr lang="en-IN" sz="1400" b="1" i="0" u="none" strike="noStrike" dirty="0">
                              <a:solidFill>
                                <a:schemeClr val="tx1"/>
                              </a:solidFill>
                              <a:effectLst/>
                              <a:latin typeface="+mn-lt"/>
                            </a:rPr>
                            <a:t>Asymmetry factor (AF)</a:t>
                          </a:r>
                          <a:endParaRPr lang="en-IN" sz="1400" dirty="0">
                            <a:solidFill>
                              <a:schemeClr val="tx1"/>
                            </a:solidFill>
                            <a:effectLst/>
                            <a:latin typeface="+mn-lt"/>
                          </a:endParaRPr>
                        </a:p>
                      </a:txBody>
                      <a:tcPr marL="45611" marR="45611" marT="30408" marB="30408" anchor="ctr"/>
                    </a:tc>
                    <a:tc>
                      <a:txBody>
                        <a:bodyPr/>
                        <a:lstStyle/>
                        <a:p>
                          <a:endParaRPr lang="en-US"/>
                        </a:p>
                      </a:txBody>
                      <a:tcPr marL="45611" marR="45611" marT="30408" marB="30408" anchor="ctr">
                        <a:blipFill>
                          <a:blip r:embed="rId2"/>
                          <a:stretch>
                            <a:fillRect l="-100284" t="-123246" r="-300852" b="-131140"/>
                          </a:stretch>
                        </a:blipFill>
                      </a:tcPr>
                    </a:tc>
                    <a:tc>
                      <a:txBody>
                        <a:bodyPr/>
                        <a:lstStyle/>
                        <a:p>
                          <a:pPr rtl="0" fontAlgn="t">
                            <a:spcBef>
                              <a:spcPts val="0"/>
                            </a:spcBef>
                            <a:spcAft>
                              <a:spcPts val="0"/>
                            </a:spcAft>
                          </a:pPr>
                          <a:r>
                            <a:rPr lang="en-IN" sz="1400" b="0" i="0" u="none" strike="noStrike" dirty="0">
                              <a:solidFill>
                                <a:schemeClr val="tx1"/>
                              </a:solidFill>
                              <a:effectLst/>
                              <a:latin typeface="+mn-lt"/>
                            </a:rPr>
                            <a:t>Cox (1994)</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da-DK" sz="1400" b="0" i="0" u="none" strike="noStrike" dirty="0">
                              <a:solidFill>
                                <a:schemeClr val="tx1"/>
                              </a:solidFill>
                              <a:effectLst/>
                              <a:latin typeface="+mn-lt"/>
                            </a:rPr>
                            <a:t>AF = </a:t>
                          </a:r>
                          <a:r>
                            <a:rPr lang="da-DK" sz="1400" b="0" i="0" u="none" strike="noStrike" kern="1200" dirty="0">
                              <a:solidFill>
                                <a:schemeClr val="tx1"/>
                              </a:solidFill>
                              <a:effectLst/>
                              <a:latin typeface="Calibri" panose="020F0502020204030204" pitchFamily="34" charset="0"/>
                              <a:ea typeface="+mn-ea"/>
                              <a:cs typeface="Calibri" panose="020F0502020204030204" pitchFamily="34" charset="0"/>
                            </a:rPr>
                            <a:t>50, </a:t>
                          </a:r>
                          <a:r>
                            <a:rPr lang="da-DK" sz="1400" b="0" i="0" u="none" strike="noStrike" dirty="0">
                              <a:solidFill>
                                <a:schemeClr val="tx1"/>
                              </a:solidFill>
                              <a:effectLst/>
                              <a:latin typeface="+mn-lt"/>
                            </a:rPr>
                            <a:t>Stable Setting environment</a:t>
                          </a:r>
                          <a:endParaRPr lang="da-DK" sz="1400" dirty="0">
                            <a:solidFill>
                              <a:schemeClr val="tx1"/>
                            </a:solidFill>
                            <a:effectLst/>
                            <a:latin typeface="+mn-lt"/>
                          </a:endParaRPr>
                        </a:p>
                        <a:p>
                          <a:pPr rtl="0" fontAlgn="t">
                            <a:spcBef>
                              <a:spcPts val="0"/>
                            </a:spcBef>
                            <a:spcAft>
                              <a:spcPts val="0"/>
                            </a:spcAft>
                          </a:pPr>
                          <a:r>
                            <a:rPr lang="da-DK" sz="1400" b="0" i="0" u="none" strike="noStrike" dirty="0">
                              <a:solidFill>
                                <a:schemeClr val="tx1"/>
                              </a:solidFill>
                              <a:effectLst/>
                              <a:latin typeface="+mn-lt"/>
                            </a:rPr>
                            <a:t>AF &lt;</a:t>
                          </a:r>
                          <a:r>
                            <a:rPr lang="da-DK" sz="1400" b="0" i="0" u="none" strike="noStrike" kern="1200" dirty="0">
                              <a:solidFill>
                                <a:schemeClr val="tx1"/>
                              </a:solidFill>
                              <a:effectLst/>
                              <a:latin typeface="Calibri" panose="020F0502020204030204" pitchFamily="34" charset="0"/>
                              <a:ea typeface="+mn-ea"/>
                              <a:cs typeface="Calibri" panose="020F0502020204030204" pitchFamily="34" charset="0"/>
                            </a:rPr>
                            <a:t>50, </a:t>
                          </a:r>
                          <a:r>
                            <a:rPr lang="da-DK" sz="1400" b="0" i="0" u="none" strike="noStrike" dirty="0">
                              <a:solidFill>
                                <a:schemeClr val="tx1"/>
                              </a:solidFill>
                              <a:effectLst/>
                              <a:latin typeface="+mn-lt"/>
                            </a:rPr>
                            <a:t>Suggest Tilt</a:t>
                          </a:r>
                          <a:endParaRPr lang="da-DK" sz="1400" dirty="0">
                            <a:solidFill>
                              <a:schemeClr val="tx1"/>
                            </a:solidFill>
                            <a:effectLst/>
                            <a:latin typeface="+mn-lt"/>
                          </a:endParaRPr>
                        </a:p>
                      </a:txBody>
                      <a:tcPr marL="45611" marR="45611" marT="30408" marB="30408" anchor="ctr"/>
                    </a:tc>
                    <a:tc>
                      <a:txBody>
                        <a:bodyPr/>
                        <a:lstStyle/>
                        <a:p>
                          <a:pPr fontAlgn="t"/>
                          <a:r>
                            <a:rPr lang="en-IN" sz="1400" dirty="0">
                              <a:solidFill>
                                <a:schemeClr val="tx1"/>
                              </a:solidFill>
                              <a:effectLst/>
                              <a:latin typeface="Calibri" panose="020F0502020204030204" pitchFamily="34" charset="0"/>
                              <a:cs typeface="Calibri" panose="020F0502020204030204" pitchFamily="34" charset="0"/>
                            </a:rPr>
                            <a:t>53.56</a:t>
                          </a:r>
                          <a:br>
                            <a:rPr lang="en-IN" sz="1400" dirty="0">
                              <a:solidFill>
                                <a:schemeClr val="tx1"/>
                              </a:solidFill>
                              <a:effectLst/>
                              <a:latin typeface="+mn-lt"/>
                            </a:rPr>
                          </a:br>
                          <a:r>
                            <a:rPr lang="en-IN" sz="1400" dirty="0">
                              <a:solidFill>
                                <a:schemeClr val="tx1"/>
                              </a:solidFill>
                              <a:effectLst/>
                              <a:latin typeface="+mn-lt"/>
                            </a:rPr>
                            <a:t>Slight tilt</a:t>
                          </a:r>
                        </a:p>
                      </a:txBody>
                      <a:tcPr marL="45611" marR="45611" marT="30408" marB="30408" anchor="ctr"/>
                    </a:tc>
                    <a:extLst>
                      <a:ext uri="{0D108BD9-81ED-4DB2-BD59-A6C34878D82A}">
                        <a16:rowId xmlns:a16="http://schemas.microsoft.com/office/drawing/2014/main" val="226650808"/>
                      </a:ext>
                    </a:extLst>
                  </a:tr>
                  <a:tr h="1740391">
                    <a:tc>
                      <a:txBody>
                        <a:bodyPr/>
                        <a:lstStyle/>
                        <a:p>
                          <a:pPr rtl="0" fontAlgn="t">
                            <a:spcBef>
                              <a:spcPts val="0"/>
                            </a:spcBef>
                            <a:spcAft>
                              <a:spcPts val="0"/>
                            </a:spcAft>
                          </a:pPr>
                          <a:r>
                            <a:rPr lang="en-IN" sz="1400" b="1" i="0" u="none" strike="noStrike" dirty="0">
                              <a:solidFill>
                                <a:schemeClr val="tx1"/>
                              </a:solidFill>
                              <a:effectLst/>
                              <a:latin typeface="+mn-lt"/>
                            </a:rPr>
                            <a:t>Topographic symmetry factor (T)</a:t>
                          </a:r>
                          <a:endParaRPr lang="en-IN" sz="1400" dirty="0">
                            <a:solidFill>
                              <a:schemeClr val="tx1"/>
                            </a:solidFill>
                            <a:effectLst/>
                            <a:latin typeface="+mn-lt"/>
                          </a:endParaRPr>
                        </a:p>
                      </a:txBody>
                      <a:tcPr marL="45611" marR="45611" marT="30408" marB="30408" anchor="ctr"/>
                    </a:tc>
                    <a:tc>
                      <a:txBody>
                        <a:bodyPr/>
                        <a:lstStyle/>
                        <a:p>
                          <a:endParaRPr lang="en-US"/>
                        </a:p>
                      </a:txBody>
                      <a:tcPr marL="45611" marR="45611" marT="30408" marB="30408" anchor="ctr">
                        <a:blipFill>
                          <a:blip r:embed="rId2"/>
                          <a:stretch>
                            <a:fillRect l="-100284" t="-177972" r="-300852" b="-4545"/>
                          </a:stretch>
                        </a:blipFill>
                      </a:tcPr>
                    </a:tc>
                    <a:tc>
                      <a:txBody>
                        <a:bodyPr/>
                        <a:lstStyle/>
                        <a:p>
                          <a:pPr rtl="0" fontAlgn="t">
                            <a:spcBef>
                              <a:spcPts val="0"/>
                            </a:spcBef>
                            <a:spcAft>
                              <a:spcPts val="0"/>
                            </a:spcAft>
                          </a:pPr>
                          <a:r>
                            <a:rPr lang="en-IN" sz="1400" b="0" i="0" u="none" strike="noStrike" dirty="0">
                              <a:solidFill>
                                <a:schemeClr val="tx1"/>
                              </a:solidFill>
                              <a:effectLst/>
                              <a:latin typeface="+mn-lt"/>
                            </a:rPr>
                            <a:t>Cox (1994)</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IN" sz="1400" b="0" i="0" u="none" strike="noStrike" dirty="0">
                              <a:solidFill>
                                <a:schemeClr val="tx1"/>
                              </a:solidFill>
                              <a:effectLst/>
                              <a:latin typeface="+mn-lt"/>
                            </a:rPr>
                            <a:t>T = </a:t>
                          </a:r>
                          <a:r>
                            <a:rPr lang="en-IN" sz="1400" b="0" i="0" u="none" strike="noStrike" dirty="0">
                              <a:solidFill>
                                <a:schemeClr val="tx1"/>
                              </a:solidFill>
                              <a:effectLst/>
                              <a:latin typeface="Calibri" panose="020F0502020204030204" pitchFamily="34" charset="0"/>
                              <a:cs typeface="Calibri" panose="020F0502020204030204" pitchFamily="34" charset="0"/>
                            </a:rPr>
                            <a:t>0</a:t>
                          </a:r>
                          <a:r>
                            <a:rPr lang="en-IN" sz="1400" b="0" i="0" u="none" strike="noStrike" dirty="0">
                              <a:solidFill>
                                <a:schemeClr val="tx1"/>
                              </a:solidFill>
                              <a:effectLst/>
                              <a:latin typeface="+mn-lt"/>
                            </a:rPr>
                            <a:t>, Symmetric Basin</a:t>
                          </a:r>
                          <a:endParaRPr lang="en-IN" sz="1400" dirty="0">
                            <a:solidFill>
                              <a:schemeClr val="tx1"/>
                            </a:solidFill>
                            <a:effectLst/>
                            <a:latin typeface="+mn-lt"/>
                          </a:endParaRPr>
                        </a:p>
                        <a:p>
                          <a:pPr rtl="0" fontAlgn="t">
                            <a:spcBef>
                              <a:spcPts val="0"/>
                            </a:spcBef>
                            <a:spcAft>
                              <a:spcPts val="0"/>
                            </a:spcAft>
                          </a:pPr>
                          <a:r>
                            <a:rPr lang="en-IN" sz="1400" b="0" i="0" u="none" strike="noStrike" dirty="0">
                              <a:solidFill>
                                <a:schemeClr val="tx1"/>
                              </a:solidFill>
                              <a:effectLst/>
                              <a:latin typeface="+mn-lt"/>
                            </a:rPr>
                            <a:t>T &gt; </a:t>
                          </a:r>
                          <a:r>
                            <a:rPr lang="en-IN" sz="1400" b="0" i="0" u="none" strike="noStrike" dirty="0">
                              <a:solidFill>
                                <a:schemeClr val="tx1"/>
                              </a:solidFill>
                              <a:effectLst/>
                              <a:latin typeface="Calibri" panose="020F0502020204030204" pitchFamily="34" charset="0"/>
                              <a:cs typeface="Calibri" panose="020F0502020204030204" pitchFamily="34" charset="0"/>
                            </a:rPr>
                            <a:t>0</a:t>
                          </a:r>
                          <a:r>
                            <a:rPr lang="en-IN" sz="1400" b="0" i="0" u="none" strike="noStrike" dirty="0">
                              <a:solidFill>
                                <a:schemeClr val="tx1"/>
                              </a:solidFill>
                              <a:effectLst/>
                              <a:latin typeface="+mn-lt"/>
                            </a:rPr>
                            <a:t>, Asymmetric Basin</a:t>
                          </a:r>
                          <a:endParaRPr lang="en-IN" sz="1400" dirty="0">
                            <a:solidFill>
                              <a:schemeClr val="tx1"/>
                            </a:solidFill>
                            <a:effectLst/>
                            <a:latin typeface="+mn-lt"/>
                          </a:endParaRPr>
                        </a:p>
                      </a:txBody>
                      <a:tcPr marL="45611" marR="45611" marT="30408" marB="30408" anchor="ctr"/>
                    </a:tc>
                    <a:tc>
                      <a:txBody>
                        <a:bodyPr/>
                        <a:lstStyle/>
                        <a:p>
                          <a:pPr fontAlgn="t"/>
                          <a:r>
                            <a:rPr lang="en-IN" sz="1400" dirty="0">
                              <a:solidFill>
                                <a:schemeClr val="tx1"/>
                              </a:solidFill>
                              <a:effectLst/>
                              <a:latin typeface="Calibri" panose="020F0502020204030204" pitchFamily="34" charset="0"/>
                              <a:cs typeface="Calibri" panose="020F0502020204030204" pitchFamily="34" charset="0"/>
                            </a:rPr>
                            <a:t>0.0483  - 0.8505</a:t>
                          </a:r>
                        </a:p>
                        <a:p>
                          <a:pPr fontAlgn="t"/>
                          <a:r>
                            <a:rPr lang="en-IN" sz="1400" dirty="0">
                              <a:solidFill>
                                <a:schemeClr val="tx1"/>
                              </a:solidFill>
                              <a:effectLst/>
                              <a:latin typeface="+mn-lt"/>
                            </a:rPr>
                            <a:t>Asymmetric basin</a:t>
                          </a:r>
                          <a:br>
                            <a:rPr lang="en-IN" sz="1400" dirty="0">
                              <a:solidFill>
                                <a:schemeClr val="tx1"/>
                              </a:solidFill>
                              <a:effectLst/>
                              <a:latin typeface="+mn-lt"/>
                            </a:rPr>
                          </a:br>
                          <a:endParaRPr lang="en-IN" sz="1400" dirty="0">
                            <a:solidFill>
                              <a:schemeClr val="tx1"/>
                            </a:solidFill>
                            <a:effectLst/>
                            <a:latin typeface="+mn-lt"/>
                          </a:endParaRPr>
                        </a:p>
                      </a:txBody>
                      <a:tcPr marL="45611" marR="45611" marT="30408" marB="30408" anchor="ctr"/>
                    </a:tc>
                    <a:extLst>
                      <a:ext uri="{0D108BD9-81ED-4DB2-BD59-A6C34878D82A}">
                        <a16:rowId xmlns:a16="http://schemas.microsoft.com/office/drawing/2014/main" val="667087197"/>
                      </a:ext>
                    </a:extLst>
                  </a:tr>
                </a:tbl>
              </a:graphicData>
            </a:graphic>
          </p:graphicFrame>
        </mc:Fallback>
      </mc:AlternateContent>
      <p:sp>
        <p:nvSpPr>
          <p:cNvPr id="7" name="Rectangle 1">
            <a:extLst>
              <a:ext uri="{FF2B5EF4-FFF2-40B4-BE49-F238E27FC236}">
                <a16:creationId xmlns:a16="http://schemas.microsoft.com/office/drawing/2014/main" id="{70CC255B-E6F0-8BC6-2B10-D343A86BA03F}"/>
              </a:ext>
            </a:extLst>
          </p:cNvPr>
          <p:cNvSpPr>
            <a:spLocks noChangeArrowheads="1"/>
          </p:cNvSpPr>
          <p:nvPr/>
        </p:nvSpPr>
        <p:spPr bwMode="auto">
          <a:xfrm>
            <a:off x="7535141" y="1948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380105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F55099FB-E66A-00CB-C5E1-1B705EA38CEA}"/>
                  </a:ext>
                </a:extLst>
              </p:cNvPr>
              <p:cNvGraphicFramePr>
                <a:graphicFrameLocks noGrp="1"/>
              </p:cNvGraphicFramePr>
              <p:nvPr>
                <p:ph sz="half" idx="4294967295"/>
                <p:extLst>
                  <p:ext uri="{D42A27DB-BD31-4B8C-83A1-F6EECF244321}">
                    <p14:modId xmlns:p14="http://schemas.microsoft.com/office/powerpoint/2010/main" val="1596947208"/>
                  </p:ext>
                </p:extLst>
              </p:nvPr>
            </p:nvGraphicFramePr>
            <p:xfrm>
              <a:off x="1341884" y="332656"/>
              <a:ext cx="9144000" cy="593270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1735434580"/>
                        </a:ext>
                      </a:extLst>
                    </a:gridCol>
                    <a:gridCol w="2952328">
                      <a:extLst>
                        <a:ext uri="{9D8B030D-6E8A-4147-A177-3AD203B41FA5}">
                          <a16:colId xmlns:a16="http://schemas.microsoft.com/office/drawing/2014/main" val="1946085392"/>
                        </a:ext>
                      </a:extLst>
                    </a:gridCol>
                    <a:gridCol w="1152128">
                      <a:extLst>
                        <a:ext uri="{9D8B030D-6E8A-4147-A177-3AD203B41FA5}">
                          <a16:colId xmlns:a16="http://schemas.microsoft.com/office/drawing/2014/main" val="1953473143"/>
                        </a:ext>
                      </a:extLst>
                    </a:gridCol>
                    <a:gridCol w="1800201">
                      <a:extLst>
                        <a:ext uri="{9D8B030D-6E8A-4147-A177-3AD203B41FA5}">
                          <a16:colId xmlns:a16="http://schemas.microsoft.com/office/drawing/2014/main" val="1458337836"/>
                        </a:ext>
                      </a:extLst>
                    </a:gridCol>
                    <a:gridCol w="1583159">
                      <a:extLst>
                        <a:ext uri="{9D8B030D-6E8A-4147-A177-3AD203B41FA5}">
                          <a16:colId xmlns:a16="http://schemas.microsoft.com/office/drawing/2014/main" val="868509068"/>
                        </a:ext>
                      </a:extLst>
                    </a:gridCol>
                  </a:tblGrid>
                  <a:tr h="530306">
                    <a:tc>
                      <a:txBody>
                        <a:bodyPr/>
                        <a:lstStyle/>
                        <a:p>
                          <a:pPr rtl="0" fontAlgn="t">
                            <a:spcBef>
                              <a:spcPts val="0"/>
                            </a:spcBef>
                            <a:spcAft>
                              <a:spcPts val="0"/>
                            </a:spcAft>
                          </a:pPr>
                          <a:r>
                            <a:rPr lang="en-IN" sz="1400" b="1" i="0" u="none" strike="noStrike" dirty="0">
                              <a:solidFill>
                                <a:schemeClr val="tx1"/>
                              </a:solidFill>
                              <a:effectLst/>
                              <a:latin typeface="+mn-lt"/>
                            </a:rPr>
                            <a:t>Morphotectonic parameters</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IN" sz="1400" b="1" i="0" u="none" strike="noStrike" dirty="0">
                              <a:solidFill>
                                <a:schemeClr val="tx1"/>
                              </a:solidFill>
                              <a:effectLst/>
                              <a:latin typeface="+mn-lt"/>
                            </a:rPr>
                            <a:t>Formulae</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IN" sz="1400" b="1" i="0" u="none" strike="noStrike" dirty="0">
                              <a:solidFill>
                                <a:schemeClr val="tx1"/>
                              </a:solidFill>
                              <a:effectLst/>
                              <a:latin typeface="+mn-lt"/>
                            </a:rPr>
                            <a:t>References</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IN" sz="1400" b="1" i="0" u="none" strike="noStrike" dirty="0">
                              <a:solidFill>
                                <a:schemeClr val="tx1"/>
                              </a:solidFill>
                              <a:effectLst/>
                              <a:latin typeface="+mn-lt"/>
                            </a:rPr>
                            <a:t>Values, Inferences</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US" sz="1400" b="1" i="0" u="none" strike="noStrike" dirty="0">
                              <a:solidFill>
                                <a:schemeClr val="tx1"/>
                              </a:solidFill>
                              <a:effectLst/>
                              <a:latin typeface="+mn-lt"/>
                            </a:rPr>
                            <a:t>Range of the present values</a:t>
                          </a:r>
                          <a:endParaRPr lang="en-US" sz="1400" dirty="0">
                            <a:solidFill>
                              <a:schemeClr val="tx1"/>
                            </a:solidFill>
                            <a:effectLst/>
                            <a:latin typeface="+mn-lt"/>
                          </a:endParaRPr>
                        </a:p>
                      </a:txBody>
                      <a:tcPr marL="45611" marR="45611" marT="30408" marB="30408" anchor="ctr"/>
                    </a:tc>
                    <a:extLst>
                      <a:ext uri="{0D108BD9-81ED-4DB2-BD59-A6C34878D82A}">
                        <a16:rowId xmlns:a16="http://schemas.microsoft.com/office/drawing/2014/main" val="115547388"/>
                      </a:ext>
                    </a:extLst>
                  </a:tr>
                  <a:tr h="530306">
                    <a:tc>
                      <a:txBody>
                        <a:bodyPr/>
                        <a:lstStyle/>
                        <a:p>
                          <a:pPr rtl="0" fontAlgn="t">
                            <a:spcBef>
                              <a:spcPts val="0"/>
                            </a:spcBef>
                            <a:spcAft>
                              <a:spcPts val="0"/>
                            </a:spcAft>
                          </a:pPr>
                          <a:r>
                            <a:rPr lang="en-US" sz="1400" b="1" dirty="0">
                              <a:solidFill>
                                <a:schemeClr val="tx1"/>
                              </a:solidFill>
                              <a:effectLst/>
                              <a:latin typeface="+mn-lt"/>
                            </a:rPr>
                            <a:t>Stream length gradient index</a:t>
                          </a:r>
                          <a:endParaRPr lang="en-IN" sz="1400" b="1" dirty="0">
                            <a:solidFill>
                              <a:schemeClr val="tx1"/>
                            </a:solidFill>
                            <a:effectLst/>
                            <a:latin typeface="+mn-lt"/>
                          </a:endParaRPr>
                        </a:p>
                      </a:txBody>
                      <a:tcPr marL="45611" marR="45611" marT="30408" marB="30408" anchor="ctr"/>
                    </a:tc>
                    <a:tc>
                      <a:txBody>
                        <a:bodyPr/>
                        <a:lstStyle/>
                        <a:p>
                          <a:pPr fontAlgn="t"/>
                          <a14:m>
                            <m:oMathPara xmlns:m="http://schemas.openxmlformats.org/officeDocument/2006/math">
                              <m:oMathParaPr>
                                <m:jc m:val="centerGroup"/>
                              </m:oMathParaPr>
                              <m:oMath xmlns:m="http://schemas.openxmlformats.org/officeDocument/2006/math">
                                <m:r>
                                  <a:rPr lang="en-US" sz="1400" b="0" i="1" smtClean="0">
                                    <a:solidFill>
                                      <a:schemeClr val="tx1"/>
                                    </a:solidFill>
                                    <a:effectLst/>
                                    <a:latin typeface="Cambria Math" panose="02040503050406030204" pitchFamily="18" charset="0"/>
                                  </a:rPr>
                                  <m:t>𝑆𝐿</m:t>
                                </m:r>
                                <m:r>
                                  <a:rPr lang="en-US" sz="1400" b="0" i="1" smtClean="0">
                                    <a:solidFill>
                                      <a:schemeClr val="tx1"/>
                                    </a:solidFill>
                                    <a:effectLst/>
                                    <a:latin typeface="Cambria Math" panose="02040503050406030204" pitchFamily="18" charset="0"/>
                                  </a:rPr>
                                  <m:t>= </m:t>
                                </m:r>
                                <m:d>
                                  <m:dPr>
                                    <m:ctrlPr>
                                      <a:rPr lang="en-US" sz="1400" b="0" i="1" smtClean="0">
                                        <a:solidFill>
                                          <a:schemeClr val="tx1"/>
                                        </a:solidFill>
                                        <a:effectLst/>
                                        <a:latin typeface="Cambria Math" panose="02040503050406030204" pitchFamily="18" charset="0"/>
                                      </a:rPr>
                                    </m:ctrlPr>
                                  </m:dPr>
                                  <m:e>
                                    <m:f>
                                      <m:fPr>
                                        <m:ctrlPr>
                                          <a:rPr lang="en-US" sz="1400" b="0" i="1" smtClean="0">
                                            <a:solidFill>
                                              <a:schemeClr val="tx1"/>
                                            </a:solidFill>
                                            <a:effectLst/>
                                            <a:latin typeface="Cambria Math" panose="02040503050406030204" pitchFamily="18" charset="0"/>
                                          </a:rPr>
                                        </m:ctrlPr>
                                      </m:fPr>
                                      <m:num>
                                        <m:r>
                                          <a:rPr lang="en-US" sz="1400" b="0" i="1" smtClean="0">
                                            <a:solidFill>
                                              <a:schemeClr val="tx1"/>
                                            </a:solidFill>
                                            <a:effectLst/>
                                            <a:latin typeface="Cambria Math" panose="02040503050406030204" pitchFamily="18" charset="0"/>
                                            <a:ea typeface="Cambria Math" panose="02040503050406030204" pitchFamily="18" charset="0"/>
                                          </a:rPr>
                                          <m:t>∆</m:t>
                                        </m:r>
                                        <m:r>
                                          <a:rPr lang="en-US" sz="1400" b="0" i="1" smtClean="0">
                                            <a:solidFill>
                                              <a:schemeClr val="tx1"/>
                                            </a:solidFill>
                                            <a:effectLst/>
                                            <a:latin typeface="Cambria Math" panose="02040503050406030204" pitchFamily="18" charset="0"/>
                                            <a:ea typeface="Cambria Math" panose="02040503050406030204" pitchFamily="18" charset="0"/>
                                          </a:rPr>
                                          <m:t>𝐻</m:t>
                                        </m:r>
                                      </m:num>
                                      <m:den>
                                        <m:r>
                                          <a:rPr lang="en-US" sz="1400" b="0" i="1" smtClean="0">
                                            <a:solidFill>
                                              <a:schemeClr val="tx1"/>
                                            </a:solidFill>
                                            <a:effectLst/>
                                            <a:latin typeface="Cambria Math" panose="02040503050406030204" pitchFamily="18" charset="0"/>
                                            <a:ea typeface="Cambria Math" panose="02040503050406030204" pitchFamily="18" charset="0"/>
                                          </a:rPr>
                                          <m:t>∆</m:t>
                                        </m:r>
                                        <m:r>
                                          <a:rPr lang="en-US" sz="1400" b="0" i="1" smtClean="0">
                                            <a:solidFill>
                                              <a:schemeClr val="tx1"/>
                                            </a:solidFill>
                                            <a:effectLst/>
                                            <a:latin typeface="Cambria Math" panose="02040503050406030204" pitchFamily="18" charset="0"/>
                                            <a:ea typeface="Cambria Math" panose="02040503050406030204" pitchFamily="18" charset="0"/>
                                          </a:rPr>
                                          <m:t>𝐿</m:t>
                                        </m:r>
                                      </m:den>
                                    </m:f>
                                  </m:e>
                                </m:d>
                                <m:r>
                                  <a:rPr lang="en-US" sz="1400" b="0" i="1" smtClean="0">
                                    <a:solidFill>
                                      <a:schemeClr val="tx1"/>
                                    </a:solidFill>
                                    <a:effectLst/>
                                    <a:latin typeface="Cambria Math" panose="02040503050406030204" pitchFamily="18" charset="0"/>
                                    <a:ea typeface="Cambria Math" panose="02040503050406030204" pitchFamily="18" charset="0"/>
                                  </a:rPr>
                                  <m:t>×</m:t>
                                </m:r>
                                <m:r>
                                  <a:rPr lang="en-US" sz="1400" b="0" i="1" smtClean="0">
                                    <a:solidFill>
                                      <a:schemeClr val="tx1"/>
                                    </a:solidFill>
                                    <a:effectLst/>
                                    <a:latin typeface="Cambria Math" panose="02040503050406030204" pitchFamily="18" charset="0"/>
                                    <a:ea typeface="Cambria Math" panose="02040503050406030204" pitchFamily="18" charset="0"/>
                                  </a:rPr>
                                  <m:t>𝐿</m:t>
                                </m:r>
                              </m:oMath>
                            </m:oMathPara>
                          </a14:m>
                          <a:br>
                            <a:rPr lang="en-IN" sz="1400" dirty="0">
                              <a:solidFill>
                                <a:schemeClr val="tx1"/>
                              </a:solidFill>
                              <a:effectLst/>
                              <a:latin typeface="+mn-lt"/>
                            </a:rPr>
                          </a:b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US" sz="1400" dirty="0">
                              <a:solidFill>
                                <a:schemeClr val="tx1"/>
                              </a:solidFill>
                              <a:effectLst/>
                              <a:latin typeface="+mn-lt"/>
                            </a:rPr>
                            <a:t>Hack (1973)</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US" sz="1400" dirty="0">
                              <a:solidFill>
                                <a:schemeClr val="tx1"/>
                              </a:solidFill>
                              <a:effectLst/>
                              <a:latin typeface="+mn-lt"/>
                            </a:rPr>
                            <a:t>-</a:t>
                          </a:r>
                        </a:p>
                      </a:txBody>
                      <a:tcPr marL="45611" marR="45611" marT="30408" marB="30408" anchor="ctr"/>
                    </a:tc>
                    <a:tc>
                      <a:txBody>
                        <a:bodyPr/>
                        <a:lstStyle/>
                        <a:p>
                          <a:pPr fontAlgn="t"/>
                          <a:r>
                            <a:rPr lang="en-IN" sz="1400" dirty="0">
                              <a:solidFill>
                                <a:schemeClr val="tx1"/>
                              </a:solidFill>
                              <a:effectLst/>
                              <a:latin typeface="Calibri" panose="020F0502020204030204" pitchFamily="34" charset="0"/>
                              <a:cs typeface="Calibri" panose="020F0502020204030204" pitchFamily="34" charset="0"/>
                            </a:rPr>
                            <a:t>99.55 – 2383.77</a:t>
                          </a:r>
                          <a:br>
                            <a:rPr lang="en-IN" sz="1400" dirty="0">
                              <a:solidFill>
                                <a:schemeClr val="tx1"/>
                              </a:solidFill>
                              <a:effectLst/>
                              <a:latin typeface="+mn-lt"/>
                            </a:rPr>
                          </a:br>
                          <a:endParaRPr lang="en-IN" sz="1400" dirty="0">
                            <a:solidFill>
                              <a:schemeClr val="tx1"/>
                            </a:solidFill>
                            <a:effectLst/>
                            <a:latin typeface="+mn-lt"/>
                          </a:endParaRPr>
                        </a:p>
                      </a:txBody>
                      <a:tcPr marL="45611" marR="45611" marT="30408" marB="30408" anchor="ctr"/>
                    </a:tc>
                    <a:extLst>
                      <a:ext uri="{0D108BD9-81ED-4DB2-BD59-A6C34878D82A}">
                        <a16:rowId xmlns:a16="http://schemas.microsoft.com/office/drawing/2014/main" val="3551745725"/>
                      </a:ext>
                    </a:extLst>
                  </a:tr>
                  <a:tr h="2128272">
                    <a:tc>
                      <a:txBody>
                        <a:bodyPr/>
                        <a:lstStyle/>
                        <a:p>
                          <a:pPr rtl="0" fontAlgn="t">
                            <a:spcBef>
                              <a:spcPts val="0"/>
                            </a:spcBef>
                            <a:spcAft>
                              <a:spcPts val="0"/>
                            </a:spcAft>
                          </a:pPr>
                          <a:r>
                            <a:rPr lang="en-US" sz="1400" b="1" i="0" u="none" strike="noStrike" dirty="0">
                              <a:solidFill>
                                <a:schemeClr val="tx1"/>
                              </a:solidFill>
                              <a:effectLst/>
                              <a:latin typeface="+mn-lt"/>
                            </a:rPr>
                            <a:t>Valley floor to valley width ratio (Vf)</a:t>
                          </a:r>
                          <a:endParaRPr lang="en-US" sz="1400" dirty="0">
                            <a:solidFill>
                              <a:schemeClr val="tx1"/>
                            </a:solidFill>
                            <a:effectLst/>
                            <a:latin typeface="+mn-lt"/>
                          </a:endParaRPr>
                        </a:p>
                      </a:txBody>
                      <a:tcPr marL="45611" marR="45611" marT="30408" marB="30408"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𝑉𝑓</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𝑉𝑓𝑤</m:t>
                                    </m:r>
                                  </m:num>
                                  <m:den>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𝐸𝑙𝑑</m:t>
                                        </m:r>
                                        <m:r>
                                          <a:rPr lang="en-US" sz="1400" b="0" i="1" smtClean="0">
                                            <a:latin typeface="Cambria Math" panose="02040503050406030204" pitchFamily="18" charset="0"/>
                                          </a:rPr>
                                          <m:t>−</m:t>
                                        </m:r>
                                        <m:r>
                                          <a:rPr lang="en-US" sz="1400" b="0" i="1" smtClean="0">
                                            <a:latin typeface="Cambria Math" panose="02040503050406030204" pitchFamily="18" charset="0"/>
                                          </a:rPr>
                                          <m:t>𝐸𝑠𝑐</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𝐸𝑟𝑑</m:t>
                                        </m:r>
                                        <m:r>
                                          <a:rPr lang="en-US" sz="1400" b="0" i="1" smtClean="0">
                                            <a:latin typeface="Cambria Math" panose="02040503050406030204" pitchFamily="18" charset="0"/>
                                          </a:rPr>
                                          <m:t>−</m:t>
                                        </m:r>
                                        <m:r>
                                          <a:rPr lang="en-US" sz="1400" b="0" i="1" smtClean="0">
                                            <a:latin typeface="Cambria Math" panose="02040503050406030204" pitchFamily="18" charset="0"/>
                                          </a:rPr>
                                          <m:t>𝐸𝑠𝑐</m:t>
                                        </m:r>
                                      </m:e>
                                    </m:d>
                                    <m:r>
                                      <a:rPr lang="en-US" sz="1400" b="0" i="1" smtClean="0">
                                        <a:latin typeface="Cambria Math" panose="02040503050406030204" pitchFamily="18" charset="0"/>
                                      </a:rPr>
                                      <m:t>]</m:t>
                                    </m:r>
                                  </m:den>
                                </m:f>
                              </m:oMath>
                            </m:oMathPara>
                          </a14:m>
                          <a:endParaRPr lang="en-IN" sz="1400" dirty="0"/>
                        </a:p>
                        <a:p>
                          <a:pPr rtl="0" fontAlgn="t">
                            <a:spcBef>
                              <a:spcPts val="0"/>
                            </a:spcBef>
                            <a:spcAft>
                              <a:spcPts val="0"/>
                            </a:spcAft>
                          </a:pPr>
                          <a:r>
                            <a:rPr lang="en-US" sz="1400" b="0" i="0" u="none" strike="noStrike" dirty="0">
                              <a:solidFill>
                                <a:schemeClr val="tx1"/>
                              </a:solidFill>
                              <a:effectLst/>
                              <a:latin typeface="+mn-lt"/>
                            </a:rPr>
                            <a:t>where Vfw = Width of valley floor, Eld&amp;Erd = Elevation of the left and right valley divides respectively and Esc = Elevation of valley floor</a:t>
                          </a:r>
                          <a:endParaRPr lang="en-US"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IN" sz="1400" b="0" i="0" u="none" strike="noStrike" dirty="0">
                              <a:solidFill>
                                <a:schemeClr val="tx1"/>
                              </a:solidFill>
                              <a:effectLst/>
                              <a:latin typeface="+mn-lt"/>
                            </a:rPr>
                            <a:t>Bull and McFadden (1977)</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US" sz="1400" b="0" i="0" u="none" strike="noStrike" dirty="0">
                              <a:solidFill>
                                <a:schemeClr val="tx1"/>
                              </a:solidFill>
                              <a:effectLst/>
                              <a:latin typeface="+mn-lt"/>
                            </a:rPr>
                            <a:t>Low Values - Deep Valleys, Active Incision</a:t>
                          </a:r>
                          <a:endParaRPr lang="en-US" sz="1400" dirty="0">
                            <a:solidFill>
                              <a:schemeClr val="tx1"/>
                            </a:solidFill>
                            <a:effectLst/>
                            <a:latin typeface="+mn-lt"/>
                          </a:endParaRPr>
                        </a:p>
                        <a:p>
                          <a:pPr rtl="0" fontAlgn="t">
                            <a:spcBef>
                              <a:spcPts val="0"/>
                            </a:spcBef>
                            <a:spcAft>
                              <a:spcPts val="0"/>
                            </a:spcAft>
                          </a:pPr>
                          <a:r>
                            <a:rPr lang="en-US" sz="1400" b="0" i="0" u="none" strike="noStrike" dirty="0">
                              <a:solidFill>
                                <a:schemeClr val="tx1"/>
                              </a:solidFill>
                              <a:effectLst/>
                              <a:latin typeface="+mn-lt"/>
                            </a:rPr>
                            <a:t>High Values - Broad Valleys</a:t>
                          </a:r>
                          <a:endParaRPr lang="en-US" sz="1400" dirty="0">
                            <a:solidFill>
                              <a:schemeClr val="tx1"/>
                            </a:solidFill>
                            <a:effectLst/>
                            <a:latin typeface="+mn-lt"/>
                          </a:endParaRPr>
                        </a:p>
                      </a:txBody>
                      <a:tcPr marL="45611" marR="45611" marT="30408" marB="30408"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br>
                            <a:rPr lang="en-IN" sz="1400" dirty="0">
                              <a:solidFill>
                                <a:schemeClr val="tx1"/>
                              </a:solidFill>
                              <a:effectLst/>
                              <a:latin typeface="+mn-lt"/>
                            </a:rPr>
                          </a:br>
                          <a:r>
                            <a:rPr lang="en-IN" sz="1400" b="0" i="0" u="none" strike="noStrike" dirty="0">
                              <a:solidFill>
                                <a:schemeClr val="tx1"/>
                              </a:solidFill>
                              <a:effectLst/>
                              <a:latin typeface="Calibri" panose="020F0502020204030204" pitchFamily="34" charset="0"/>
                            </a:rPr>
                            <a:t>0.000133</a:t>
                          </a:r>
                          <a:r>
                            <a:rPr lang="en-IN" sz="1400" b="0" i="0" u="none" strike="noStrike" dirty="0">
                              <a:solidFill>
                                <a:schemeClr val="tx1"/>
                              </a:solidFill>
                              <a:effectLst/>
                              <a:latin typeface="+mn-lt"/>
                            </a:rPr>
                            <a:t> - </a:t>
                          </a:r>
                          <a:r>
                            <a:rPr lang="en-IN" sz="1400" b="0" i="0" u="none" strike="noStrike" dirty="0">
                              <a:solidFill>
                                <a:schemeClr val="tx1"/>
                              </a:solidFill>
                              <a:effectLst/>
                              <a:latin typeface="Calibri" panose="020F0502020204030204" pitchFamily="34" charset="0"/>
                            </a:rPr>
                            <a:t>0.0126</a:t>
                          </a:r>
                          <a:endParaRPr lang="en-IN" sz="1400" dirty="0">
                            <a:solidFill>
                              <a:schemeClr val="tx1"/>
                            </a:solidFill>
                            <a:effectLst/>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IN" sz="1400" dirty="0">
                              <a:solidFill>
                                <a:schemeClr val="tx1"/>
                              </a:solidFill>
                              <a:effectLst/>
                            </a:rPr>
                            <a:t>Deep valley, </a:t>
                          </a:r>
                        </a:p>
                        <a:p>
                          <a:pPr marL="0" marR="0" lvl="0" indent="0" algn="l" defTabSz="914400" rtl="0" eaLnBrk="1" fontAlgn="t" latinLnBrk="0" hangingPunct="1">
                            <a:lnSpc>
                              <a:spcPct val="100000"/>
                            </a:lnSpc>
                            <a:spcBef>
                              <a:spcPts val="0"/>
                            </a:spcBef>
                            <a:spcAft>
                              <a:spcPts val="0"/>
                            </a:spcAft>
                            <a:buClrTx/>
                            <a:buSzTx/>
                            <a:buFontTx/>
                            <a:buNone/>
                            <a:tabLst/>
                            <a:defRPr/>
                          </a:pPr>
                          <a:r>
                            <a:rPr lang="en-IN" sz="1400" dirty="0">
                              <a:solidFill>
                                <a:schemeClr val="tx1"/>
                              </a:solidFill>
                              <a:effectLst/>
                            </a:rPr>
                            <a:t>Active incision </a:t>
                          </a:r>
                        </a:p>
                      </a:txBody>
                      <a:tcPr marL="45611" marR="45611" marT="30408" marB="30408" anchor="ctr"/>
                    </a:tc>
                    <a:extLst>
                      <a:ext uri="{0D108BD9-81ED-4DB2-BD59-A6C34878D82A}">
                        <a16:rowId xmlns:a16="http://schemas.microsoft.com/office/drawing/2014/main" val="226650808"/>
                      </a:ext>
                    </a:extLst>
                  </a:tr>
                  <a:tr h="2733881">
                    <a:tc>
                      <a:txBody>
                        <a:bodyPr/>
                        <a:lstStyle/>
                        <a:p>
                          <a:pPr rtl="0" fontAlgn="t">
                            <a:spcBef>
                              <a:spcPts val="0"/>
                            </a:spcBef>
                            <a:spcAft>
                              <a:spcPts val="0"/>
                            </a:spcAft>
                          </a:pPr>
                          <a:r>
                            <a:rPr lang="en-IN" sz="1400" b="1" i="0" u="none" strike="noStrike" dirty="0">
                              <a:solidFill>
                                <a:schemeClr val="tx1"/>
                              </a:solidFill>
                              <a:effectLst/>
                              <a:latin typeface="+mn-lt"/>
                            </a:rPr>
                            <a:t>Mountain front sinuosity (Smf)</a:t>
                          </a:r>
                          <a:endParaRPr lang="en-IN" sz="1400" dirty="0">
                            <a:solidFill>
                              <a:schemeClr val="tx1"/>
                            </a:solidFill>
                            <a:effectLst/>
                            <a:latin typeface="+mn-lt"/>
                          </a:endParaRPr>
                        </a:p>
                      </a:txBody>
                      <a:tcPr marL="45611" marR="45611" marT="30408" marB="30408"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𝑆𝑚𝑓</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𝐿𝑚𝑓</m:t>
                                    </m:r>
                                  </m:num>
                                  <m:den>
                                    <m:r>
                                      <a:rPr lang="en-US" sz="1400" b="0" i="1" smtClean="0">
                                        <a:latin typeface="Cambria Math" panose="02040503050406030204" pitchFamily="18" charset="0"/>
                                      </a:rPr>
                                      <m:t>𝐿𝑠</m:t>
                                    </m:r>
                                  </m:den>
                                </m:f>
                              </m:oMath>
                            </m:oMathPara>
                          </a14:m>
                          <a:endParaRPr lang="en-IN" sz="1400" dirty="0">
                            <a:latin typeface="+mn-lt"/>
                          </a:endParaRPr>
                        </a:p>
                        <a:p>
                          <a:pPr algn="l" rtl="0" fontAlgn="t">
                            <a:spcBef>
                              <a:spcPts val="0"/>
                            </a:spcBef>
                            <a:spcAft>
                              <a:spcPts val="0"/>
                            </a:spcAft>
                          </a:pPr>
                          <a:r>
                            <a:rPr lang="en-US" sz="1400" b="0" i="0" u="none" strike="noStrike" dirty="0">
                              <a:solidFill>
                                <a:schemeClr val="tx1"/>
                              </a:solidFill>
                              <a:effectLst/>
                              <a:latin typeface="+mn-lt"/>
                            </a:rPr>
                            <a:t>where Lmf is the length of the mountain front along the foot of the mountain i.e mountain piedmont junction and Ls is the straight-line length of the mountain front</a:t>
                          </a:r>
                          <a:endParaRPr lang="en-US"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IN" sz="1400" b="0" i="0" u="none" strike="noStrike" dirty="0">
                              <a:solidFill>
                                <a:schemeClr val="tx1"/>
                              </a:solidFill>
                              <a:effectLst/>
                              <a:latin typeface="+mn-lt"/>
                            </a:rPr>
                            <a:t>Bull and McFadden (1977)</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US" sz="1400" b="0" i="0" u="none" strike="noStrike" dirty="0">
                              <a:solidFill>
                                <a:schemeClr val="tx1"/>
                              </a:solidFill>
                              <a:effectLst/>
                              <a:latin typeface="+mn-lt"/>
                            </a:rPr>
                            <a:t>Smf &lt; </a:t>
                          </a:r>
                          <a:r>
                            <a:rPr lang="en-US" sz="1400" kern="1200" dirty="0">
                              <a:solidFill>
                                <a:schemeClr val="tx1"/>
                              </a:solidFill>
                              <a:effectLst/>
                              <a:latin typeface="Calibri" panose="020F0502020204030204" pitchFamily="34" charset="0"/>
                              <a:ea typeface="+mn-ea"/>
                              <a:cs typeface="Calibri" panose="020F0502020204030204" pitchFamily="34" charset="0"/>
                            </a:rPr>
                            <a:t>1.4, </a:t>
                          </a:r>
                          <a:r>
                            <a:rPr lang="en-US" sz="1400" b="0" i="0" u="none" strike="noStrike" dirty="0">
                              <a:solidFill>
                                <a:schemeClr val="tx1"/>
                              </a:solidFill>
                              <a:effectLst/>
                              <a:latin typeface="+mn-lt"/>
                            </a:rPr>
                            <a:t>Tectonically Active</a:t>
                          </a:r>
                          <a:endParaRPr lang="en-US" sz="1400" dirty="0">
                            <a:solidFill>
                              <a:schemeClr val="tx1"/>
                            </a:solidFill>
                            <a:effectLst/>
                            <a:latin typeface="+mn-lt"/>
                          </a:endParaRPr>
                        </a:p>
                        <a:p>
                          <a:pPr rtl="0" fontAlgn="t">
                            <a:spcBef>
                              <a:spcPts val="0"/>
                            </a:spcBef>
                            <a:spcAft>
                              <a:spcPts val="0"/>
                            </a:spcAft>
                          </a:pPr>
                          <a:r>
                            <a:rPr lang="en-US" sz="1400" b="0" i="0" u="none" strike="noStrike" dirty="0">
                              <a:solidFill>
                                <a:schemeClr val="tx1"/>
                              </a:solidFill>
                              <a:effectLst/>
                              <a:latin typeface="+mn-lt"/>
                            </a:rPr>
                            <a:t> Smf = </a:t>
                          </a:r>
                          <a:r>
                            <a:rPr lang="en-US" sz="1400" kern="1200" dirty="0">
                              <a:solidFill>
                                <a:schemeClr val="tx1"/>
                              </a:solidFill>
                              <a:effectLst/>
                              <a:latin typeface="Calibri" panose="020F0502020204030204" pitchFamily="34" charset="0"/>
                              <a:ea typeface="+mn-ea"/>
                              <a:cs typeface="Calibri" panose="020F0502020204030204" pitchFamily="34" charset="0"/>
                            </a:rPr>
                            <a:t>1.4-3, </a:t>
                          </a:r>
                          <a:r>
                            <a:rPr lang="en-US" sz="1400" b="0" i="0" u="none" strike="noStrike" dirty="0">
                              <a:solidFill>
                                <a:schemeClr val="tx1"/>
                              </a:solidFill>
                              <a:effectLst/>
                              <a:latin typeface="+mn-lt"/>
                            </a:rPr>
                            <a:t>Slightly Active</a:t>
                          </a:r>
                          <a:endParaRPr lang="en-US" sz="1400" dirty="0">
                            <a:solidFill>
                              <a:schemeClr val="tx1"/>
                            </a:solidFill>
                            <a:effectLst/>
                            <a:latin typeface="+mn-lt"/>
                          </a:endParaRPr>
                        </a:p>
                        <a:p>
                          <a:pPr rtl="0" fontAlgn="t">
                            <a:spcBef>
                              <a:spcPts val="0"/>
                            </a:spcBef>
                            <a:spcAft>
                              <a:spcPts val="0"/>
                            </a:spcAft>
                          </a:pPr>
                          <a:r>
                            <a:rPr lang="en-US" sz="1400" b="0" i="0" u="none" strike="noStrike" dirty="0">
                              <a:solidFill>
                                <a:schemeClr val="tx1"/>
                              </a:solidFill>
                              <a:effectLst/>
                              <a:latin typeface="+mn-lt"/>
                            </a:rPr>
                            <a:t>Smf&gt;3, Inactive Setting</a:t>
                          </a:r>
                          <a:endParaRPr lang="en-US" sz="1400" dirty="0">
                            <a:solidFill>
                              <a:schemeClr val="tx1"/>
                            </a:solidFill>
                            <a:effectLst/>
                            <a:latin typeface="+mn-lt"/>
                          </a:endParaRPr>
                        </a:p>
                      </a:txBody>
                      <a:tcPr marL="45611" marR="45611" marT="30408" marB="30408" anchor="ctr"/>
                    </a:tc>
                    <a:tc>
                      <a:txBody>
                        <a:bodyPr/>
                        <a:lstStyle/>
                        <a:p>
                          <a:pPr fontAlgn="t"/>
                          <a:br>
                            <a:rPr lang="en-IN" sz="1400" dirty="0">
                              <a:solidFill>
                                <a:schemeClr val="tx1"/>
                              </a:solidFill>
                              <a:effectLst/>
                              <a:latin typeface="+mn-lt"/>
                            </a:rPr>
                          </a:br>
                          <a:r>
                            <a:rPr lang="en-IN" sz="1400" kern="1200" dirty="0">
                              <a:solidFill>
                                <a:schemeClr val="tx1"/>
                              </a:solidFill>
                              <a:effectLst/>
                              <a:latin typeface="Calibri" panose="020F0502020204030204" pitchFamily="34" charset="0"/>
                              <a:ea typeface="+mn-ea"/>
                              <a:cs typeface="Calibri" panose="020F0502020204030204" pitchFamily="34" charset="0"/>
                            </a:rPr>
                            <a:t>2.5</a:t>
                          </a:r>
                          <a:endParaRPr lang="en-IN" sz="1400" dirty="0">
                            <a:solidFill>
                              <a:schemeClr val="tx1"/>
                            </a:solidFill>
                            <a:effectLst/>
                            <a:latin typeface="+mn-lt"/>
                          </a:endParaRPr>
                        </a:p>
                        <a:p>
                          <a:pPr fontAlgn="t"/>
                          <a:r>
                            <a:rPr lang="en-IN" sz="1400" dirty="0">
                              <a:solidFill>
                                <a:schemeClr val="tx1"/>
                              </a:solidFill>
                              <a:effectLst/>
                              <a:latin typeface="+mn-lt"/>
                            </a:rPr>
                            <a:t>Slightly Active</a:t>
                          </a:r>
                        </a:p>
                      </a:txBody>
                      <a:tcPr marL="45611" marR="45611" marT="30408" marB="30408" anchor="ctr"/>
                    </a:tc>
                    <a:extLst>
                      <a:ext uri="{0D108BD9-81ED-4DB2-BD59-A6C34878D82A}">
                        <a16:rowId xmlns:a16="http://schemas.microsoft.com/office/drawing/2014/main" val="667087197"/>
                      </a:ext>
                    </a:extLst>
                  </a:tr>
                </a:tbl>
              </a:graphicData>
            </a:graphic>
          </p:graphicFrame>
        </mc:Choice>
        <mc:Fallback xmlns="">
          <p:graphicFrame>
            <p:nvGraphicFramePr>
              <p:cNvPr id="5" name="Table 5">
                <a:extLst>
                  <a:ext uri="{FF2B5EF4-FFF2-40B4-BE49-F238E27FC236}">
                    <a16:creationId xmlns:a16="http://schemas.microsoft.com/office/drawing/2014/main" id="{F55099FB-E66A-00CB-C5E1-1B705EA38CEA}"/>
                  </a:ext>
                </a:extLst>
              </p:cNvPr>
              <p:cNvGraphicFramePr>
                <a:graphicFrameLocks noGrp="1"/>
              </p:cNvGraphicFramePr>
              <p:nvPr>
                <p:ph sz="half" idx="4294967295"/>
                <p:extLst>
                  <p:ext uri="{D42A27DB-BD31-4B8C-83A1-F6EECF244321}">
                    <p14:modId xmlns:p14="http://schemas.microsoft.com/office/powerpoint/2010/main" val="1596947208"/>
                  </p:ext>
                </p:extLst>
              </p:nvPr>
            </p:nvGraphicFramePr>
            <p:xfrm>
              <a:off x="1341884" y="332656"/>
              <a:ext cx="9144000" cy="593270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1735434580"/>
                        </a:ext>
                      </a:extLst>
                    </a:gridCol>
                    <a:gridCol w="2952328">
                      <a:extLst>
                        <a:ext uri="{9D8B030D-6E8A-4147-A177-3AD203B41FA5}">
                          <a16:colId xmlns:a16="http://schemas.microsoft.com/office/drawing/2014/main" val="1946085392"/>
                        </a:ext>
                      </a:extLst>
                    </a:gridCol>
                    <a:gridCol w="1152128">
                      <a:extLst>
                        <a:ext uri="{9D8B030D-6E8A-4147-A177-3AD203B41FA5}">
                          <a16:colId xmlns:a16="http://schemas.microsoft.com/office/drawing/2014/main" val="1953473143"/>
                        </a:ext>
                      </a:extLst>
                    </a:gridCol>
                    <a:gridCol w="1800201">
                      <a:extLst>
                        <a:ext uri="{9D8B030D-6E8A-4147-A177-3AD203B41FA5}">
                          <a16:colId xmlns:a16="http://schemas.microsoft.com/office/drawing/2014/main" val="1458337836"/>
                        </a:ext>
                      </a:extLst>
                    </a:gridCol>
                    <a:gridCol w="1583159">
                      <a:extLst>
                        <a:ext uri="{9D8B030D-6E8A-4147-A177-3AD203B41FA5}">
                          <a16:colId xmlns:a16="http://schemas.microsoft.com/office/drawing/2014/main" val="868509068"/>
                        </a:ext>
                      </a:extLst>
                    </a:gridCol>
                  </a:tblGrid>
                  <a:tr h="530306">
                    <a:tc>
                      <a:txBody>
                        <a:bodyPr/>
                        <a:lstStyle/>
                        <a:p>
                          <a:pPr rtl="0" fontAlgn="t">
                            <a:spcBef>
                              <a:spcPts val="0"/>
                            </a:spcBef>
                            <a:spcAft>
                              <a:spcPts val="0"/>
                            </a:spcAft>
                          </a:pPr>
                          <a:r>
                            <a:rPr lang="en-IN" sz="1400" b="1" i="0" u="none" strike="noStrike" dirty="0">
                              <a:solidFill>
                                <a:schemeClr val="tx1"/>
                              </a:solidFill>
                              <a:effectLst/>
                              <a:latin typeface="+mn-lt"/>
                            </a:rPr>
                            <a:t>Morphotectonic parameters</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IN" sz="1400" b="1" i="0" u="none" strike="noStrike" dirty="0">
                              <a:solidFill>
                                <a:schemeClr val="tx1"/>
                              </a:solidFill>
                              <a:effectLst/>
                              <a:latin typeface="+mn-lt"/>
                            </a:rPr>
                            <a:t>Formulae</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IN" sz="1400" b="1" i="0" u="none" strike="noStrike" dirty="0">
                              <a:solidFill>
                                <a:schemeClr val="tx1"/>
                              </a:solidFill>
                              <a:effectLst/>
                              <a:latin typeface="+mn-lt"/>
                            </a:rPr>
                            <a:t>References</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IN" sz="1400" b="1" i="0" u="none" strike="noStrike" dirty="0">
                              <a:solidFill>
                                <a:schemeClr val="tx1"/>
                              </a:solidFill>
                              <a:effectLst/>
                              <a:latin typeface="+mn-lt"/>
                            </a:rPr>
                            <a:t>Values, Inferences</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US" sz="1400" b="1" i="0" u="none" strike="noStrike" dirty="0">
                              <a:solidFill>
                                <a:schemeClr val="tx1"/>
                              </a:solidFill>
                              <a:effectLst/>
                              <a:latin typeface="+mn-lt"/>
                            </a:rPr>
                            <a:t>Range of the present values</a:t>
                          </a:r>
                          <a:endParaRPr lang="en-US" sz="1400" dirty="0">
                            <a:solidFill>
                              <a:schemeClr val="tx1"/>
                            </a:solidFill>
                            <a:effectLst/>
                            <a:latin typeface="+mn-lt"/>
                          </a:endParaRPr>
                        </a:p>
                      </a:txBody>
                      <a:tcPr marL="45611" marR="45611" marT="30408" marB="30408" anchor="ctr"/>
                    </a:tc>
                    <a:extLst>
                      <a:ext uri="{0D108BD9-81ED-4DB2-BD59-A6C34878D82A}">
                        <a16:rowId xmlns:a16="http://schemas.microsoft.com/office/drawing/2014/main" val="115547388"/>
                      </a:ext>
                    </a:extLst>
                  </a:tr>
                  <a:tr h="540241">
                    <a:tc>
                      <a:txBody>
                        <a:bodyPr/>
                        <a:lstStyle/>
                        <a:p>
                          <a:pPr rtl="0" fontAlgn="t">
                            <a:spcBef>
                              <a:spcPts val="0"/>
                            </a:spcBef>
                            <a:spcAft>
                              <a:spcPts val="0"/>
                            </a:spcAft>
                          </a:pPr>
                          <a:r>
                            <a:rPr lang="en-US" sz="1400" b="1" dirty="0">
                              <a:solidFill>
                                <a:schemeClr val="tx1"/>
                              </a:solidFill>
                              <a:effectLst/>
                              <a:latin typeface="+mn-lt"/>
                            </a:rPr>
                            <a:t>Stream length gradient index</a:t>
                          </a:r>
                          <a:endParaRPr lang="en-IN" sz="1400" b="1" dirty="0">
                            <a:solidFill>
                              <a:schemeClr val="tx1"/>
                            </a:solidFill>
                            <a:effectLst/>
                            <a:latin typeface="+mn-lt"/>
                          </a:endParaRPr>
                        </a:p>
                      </a:txBody>
                      <a:tcPr marL="45611" marR="45611" marT="30408" marB="30408" anchor="ctr"/>
                    </a:tc>
                    <a:tc>
                      <a:txBody>
                        <a:bodyPr/>
                        <a:lstStyle/>
                        <a:p>
                          <a:endParaRPr lang="en-US"/>
                        </a:p>
                      </a:txBody>
                      <a:tcPr marL="45611" marR="45611" marT="30408" marB="30408" anchor="ctr">
                        <a:blipFill>
                          <a:blip r:embed="rId2"/>
                          <a:stretch>
                            <a:fillRect l="-56405" t="-98876" r="-154339" b="-898876"/>
                          </a:stretch>
                        </a:blipFill>
                      </a:tcPr>
                    </a:tc>
                    <a:tc>
                      <a:txBody>
                        <a:bodyPr/>
                        <a:lstStyle/>
                        <a:p>
                          <a:pPr rtl="0" fontAlgn="t">
                            <a:spcBef>
                              <a:spcPts val="0"/>
                            </a:spcBef>
                            <a:spcAft>
                              <a:spcPts val="0"/>
                            </a:spcAft>
                          </a:pPr>
                          <a:r>
                            <a:rPr lang="en-US" sz="1400" dirty="0">
                              <a:solidFill>
                                <a:schemeClr val="tx1"/>
                              </a:solidFill>
                              <a:effectLst/>
                              <a:latin typeface="+mn-lt"/>
                            </a:rPr>
                            <a:t>Hack (1973)</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US" sz="1400" dirty="0">
                              <a:solidFill>
                                <a:schemeClr val="tx1"/>
                              </a:solidFill>
                              <a:effectLst/>
                              <a:latin typeface="+mn-lt"/>
                            </a:rPr>
                            <a:t>-</a:t>
                          </a:r>
                        </a:p>
                      </a:txBody>
                      <a:tcPr marL="45611" marR="45611" marT="30408" marB="30408" anchor="ctr"/>
                    </a:tc>
                    <a:tc>
                      <a:txBody>
                        <a:bodyPr/>
                        <a:lstStyle/>
                        <a:p>
                          <a:pPr fontAlgn="t"/>
                          <a:r>
                            <a:rPr lang="en-IN" sz="1400" dirty="0">
                              <a:solidFill>
                                <a:schemeClr val="tx1"/>
                              </a:solidFill>
                              <a:effectLst/>
                              <a:latin typeface="Calibri" panose="020F0502020204030204" pitchFamily="34" charset="0"/>
                              <a:cs typeface="Calibri" panose="020F0502020204030204" pitchFamily="34" charset="0"/>
                            </a:rPr>
                            <a:t>99.55 – 2383.77</a:t>
                          </a:r>
                          <a:br>
                            <a:rPr lang="en-IN" sz="1400" dirty="0">
                              <a:solidFill>
                                <a:schemeClr val="tx1"/>
                              </a:solidFill>
                              <a:effectLst/>
                              <a:latin typeface="+mn-lt"/>
                            </a:rPr>
                          </a:br>
                          <a:endParaRPr lang="en-IN" sz="1400" dirty="0">
                            <a:solidFill>
                              <a:schemeClr val="tx1"/>
                            </a:solidFill>
                            <a:effectLst/>
                            <a:latin typeface="+mn-lt"/>
                          </a:endParaRPr>
                        </a:p>
                      </a:txBody>
                      <a:tcPr marL="45611" marR="45611" marT="30408" marB="30408" anchor="ctr"/>
                    </a:tc>
                    <a:extLst>
                      <a:ext uri="{0D108BD9-81ED-4DB2-BD59-A6C34878D82A}">
                        <a16:rowId xmlns:a16="http://schemas.microsoft.com/office/drawing/2014/main" val="3551745725"/>
                      </a:ext>
                    </a:extLst>
                  </a:tr>
                  <a:tr h="2128272">
                    <a:tc>
                      <a:txBody>
                        <a:bodyPr/>
                        <a:lstStyle/>
                        <a:p>
                          <a:pPr rtl="0" fontAlgn="t">
                            <a:spcBef>
                              <a:spcPts val="0"/>
                            </a:spcBef>
                            <a:spcAft>
                              <a:spcPts val="0"/>
                            </a:spcAft>
                          </a:pPr>
                          <a:r>
                            <a:rPr lang="en-US" sz="1400" b="1" i="0" u="none" strike="noStrike" dirty="0">
                              <a:solidFill>
                                <a:schemeClr val="tx1"/>
                              </a:solidFill>
                              <a:effectLst/>
                              <a:latin typeface="+mn-lt"/>
                            </a:rPr>
                            <a:t>Valley floor to valley width ratio (Vf)</a:t>
                          </a:r>
                          <a:endParaRPr lang="en-US" sz="1400" dirty="0">
                            <a:solidFill>
                              <a:schemeClr val="tx1"/>
                            </a:solidFill>
                            <a:effectLst/>
                            <a:latin typeface="+mn-lt"/>
                          </a:endParaRPr>
                        </a:p>
                      </a:txBody>
                      <a:tcPr marL="45611" marR="45611" marT="30408" marB="30408" anchor="ctr"/>
                    </a:tc>
                    <a:tc>
                      <a:txBody>
                        <a:bodyPr/>
                        <a:lstStyle/>
                        <a:p>
                          <a:endParaRPr lang="en-US"/>
                        </a:p>
                      </a:txBody>
                      <a:tcPr marL="45611" marR="45611" marT="30408" marB="30408" anchor="ctr">
                        <a:blipFill>
                          <a:blip r:embed="rId2"/>
                          <a:stretch>
                            <a:fillRect l="-56405" t="-50716" r="-154339" b="-129226"/>
                          </a:stretch>
                        </a:blipFill>
                      </a:tcPr>
                    </a:tc>
                    <a:tc>
                      <a:txBody>
                        <a:bodyPr/>
                        <a:lstStyle/>
                        <a:p>
                          <a:pPr rtl="0" fontAlgn="t">
                            <a:spcBef>
                              <a:spcPts val="0"/>
                            </a:spcBef>
                            <a:spcAft>
                              <a:spcPts val="0"/>
                            </a:spcAft>
                          </a:pPr>
                          <a:r>
                            <a:rPr lang="en-IN" sz="1400" b="0" i="0" u="none" strike="noStrike" dirty="0">
                              <a:solidFill>
                                <a:schemeClr val="tx1"/>
                              </a:solidFill>
                              <a:effectLst/>
                              <a:latin typeface="+mn-lt"/>
                            </a:rPr>
                            <a:t>Bull and McFadden (1977)</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US" sz="1400" b="0" i="0" u="none" strike="noStrike" dirty="0">
                              <a:solidFill>
                                <a:schemeClr val="tx1"/>
                              </a:solidFill>
                              <a:effectLst/>
                              <a:latin typeface="+mn-lt"/>
                            </a:rPr>
                            <a:t>Low Values - Deep Valleys, Active Incision</a:t>
                          </a:r>
                          <a:endParaRPr lang="en-US" sz="1400" dirty="0">
                            <a:solidFill>
                              <a:schemeClr val="tx1"/>
                            </a:solidFill>
                            <a:effectLst/>
                            <a:latin typeface="+mn-lt"/>
                          </a:endParaRPr>
                        </a:p>
                        <a:p>
                          <a:pPr rtl="0" fontAlgn="t">
                            <a:spcBef>
                              <a:spcPts val="0"/>
                            </a:spcBef>
                            <a:spcAft>
                              <a:spcPts val="0"/>
                            </a:spcAft>
                          </a:pPr>
                          <a:r>
                            <a:rPr lang="en-US" sz="1400" b="0" i="0" u="none" strike="noStrike" dirty="0">
                              <a:solidFill>
                                <a:schemeClr val="tx1"/>
                              </a:solidFill>
                              <a:effectLst/>
                              <a:latin typeface="+mn-lt"/>
                            </a:rPr>
                            <a:t>High Values - Broad Valleys</a:t>
                          </a:r>
                          <a:endParaRPr lang="en-US" sz="1400" dirty="0">
                            <a:solidFill>
                              <a:schemeClr val="tx1"/>
                            </a:solidFill>
                            <a:effectLst/>
                            <a:latin typeface="+mn-lt"/>
                          </a:endParaRPr>
                        </a:p>
                      </a:txBody>
                      <a:tcPr marL="45611" marR="45611" marT="30408" marB="30408"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br>
                            <a:rPr lang="en-IN" sz="1400" dirty="0">
                              <a:solidFill>
                                <a:schemeClr val="tx1"/>
                              </a:solidFill>
                              <a:effectLst/>
                              <a:latin typeface="+mn-lt"/>
                            </a:rPr>
                          </a:br>
                          <a:r>
                            <a:rPr lang="en-IN" sz="1400" b="0" i="0" u="none" strike="noStrike" dirty="0">
                              <a:solidFill>
                                <a:schemeClr val="tx1"/>
                              </a:solidFill>
                              <a:effectLst/>
                              <a:latin typeface="Calibri" panose="020F0502020204030204" pitchFamily="34" charset="0"/>
                            </a:rPr>
                            <a:t>0.000133</a:t>
                          </a:r>
                          <a:r>
                            <a:rPr lang="en-IN" sz="1400" b="0" i="0" u="none" strike="noStrike" dirty="0">
                              <a:solidFill>
                                <a:schemeClr val="tx1"/>
                              </a:solidFill>
                              <a:effectLst/>
                              <a:latin typeface="+mn-lt"/>
                            </a:rPr>
                            <a:t> - </a:t>
                          </a:r>
                          <a:r>
                            <a:rPr lang="en-IN" sz="1400" b="0" i="0" u="none" strike="noStrike" dirty="0">
                              <a:solidFill>
                                <a:schemeClr val="tx1"/>
                              </a:solidFill>
                              <a:effectLst/>
                              <a:latin typeface="Calibri" panose="020F0502020204030204" pitchFamily="34" charset="0"/>
                            </a:rPr>
                            <a:t>0.0126</a:t>
                          </a:r>
                          <a:endParaRPr lang="en-IN" sz="1400" dirty="0">
                            <a:solidFill>
                              <a:schemeClr val="tx1"/>
                            </a:solidFill>
                            <a:effectLst/>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IN" sz="1400" dirty="0">
                              <a:solidFill>
                                <a:schemeClr val="tx1"/>
                              </a:solidFill>
                              <a:effectLst/>
                            </a:rPr>
                            <a:t>Deep valley, </a:t>
                          </a:r>
                        </a:p>
                        <a:p>
                          <a:pPr marL="0" marR="0" lvl="0" indent="0" algn="l" defTabSz="914400" rtl="0" eaLnBrk="1" fontAlgn="t" latinLnBrk="0" hangingPunct="1">
                            <a:lnSpc>
                              <a:spcPct val="100000"/>
                            </a:lnSpc>
                            <a:spcBef>
                              <a:spcPts val="0"/>
                            </a:spcBef>
                            <a:spcAft>
                              <a:spcPts val="0"/>
                            </a:spcAft>
                            <a:buClrTx/>
                            <a:buSzTx/>
                            <a:buFontTx/>
                            <a:buNone/>
                            <a:tabLst/>
                            <a:defRPr/>
                          </a:pPr>
                          <a:r>
                            <a:rPr lang="en-IN" sz="1400" dirty="0">
                              <a:solidFill>
                                <a:schemeClr val="tx1"/>
                              </a:solidFill>
                              <a:effectLst/>
                            </a:rPr>
                            <a:t>Active incision </a:t>
                          </a:r>
                        </a:p>
                      </a:txBody>
                      <a:tcPr marL="45611" marR="45611" marT="30408" marB="30408" anchor="ctr"/>
                    </a:tc>
                    <a:extLst>
                      <a:ext uri="{0D108BD9-81ED-4DB2-BD59-A6C34878D82A}">
                        <a16:rowId xmlns:a16="http://schemas.microsoft.com/office/drawing/2014/main" val="226650808"/>
                      </a:ext>
                    </a:extLst>
                  </a:tr>
                  <a:tr h="2733881">
                    <a:tc>
                      <a:txBody>
                        <a:bodyPr/>
                        <a:lstStyle/>
                        <a:p>
                          <a:pPr rtl="0" fontAlgn="t">
                            <a:spcBef>
                              <a:spcPts val="0"/>
                            </a:spcBef>
                            <a:spcAft>
                              <a:spcPts val="0"/>
                            </a:spcAft>
                          </a:pPr>
                          <a:r>
                            <a:rPr lang="en-IN" sz="1400" b="1" i="0" u="none" strike="noStrike" dirty="0">
                              <a:solidFill>
                                <a:schemeClr val="tx1"/>
                              </a:solidFill>
                              <a:effectLst/>
                              <a:latin typeface="+mn-lt"/>
                            </a:rPr>
                            <a:t>Mountain front sinuosity (Smf)</a:t>
                          </a:r>
                          <a:endParaRPr lang="en-IN" sz="1400" dirty="0">
                            <a:solidFill>
                              <a:schemeClr val="tx1"/>
                            </a:solidFill>
                            <a:effectLst/>
                            <a:latin typeface="+mn-lt"/>
                          </a:endParaRPr>
                        </a:p>
                      </a:txBody>
                      <a:tcPr marL="45611" marR="45611" marT="30408" marB="30408" anchor="ctr"/>
                    </a:tc>
                    <a:tc>
                      <a:txBody>
                        <a:bodyPr/>
                        <a:lstStyle/>
                        <a:p>
                          <a:endParaRPr lang="en-US"/>
                        </a:p>
                      </a:txBody>
                      <a:tcPr marL="45611" marR="45611" marT="30408" marB="30408" anchor="ctr">
                        <a:blipFill>
                          <a:blip r:embed="rId2"/>
                          <a:stretch>
                            <a:fillRect l="-56405" t="-117149" r="-154339" b="-445"/>
                          </a:stretch>
                        </a:blipFill>
                      </a:tcPr>
                    </a:tc>
                    <a:tc>
                      <a:txBody>
                        <a:bodyPr/>
                        <a:lstStyle/>
                        <a:p>
                          <a:pPr rtl="0" fontAlgn="t">
                            <a:spcBef>
                              <a:spcPts val="0"/>
                            </a:spcBef>
                            <a:spcAft>
                              <a:spcPts val="0"/>
                            </a:spcAft>
                          </a:pPr>
                          <a:r>
                            <a:rPr lang="en-IN" sz="1400" b="0" i="0" u="none" strike="noStrike" dirty="0">
                              <a:solidFill>
                                <a:schemeClr val="tx1"/>
                              </a:solidFill>
                              <a:effectLst/>
                              <a:latin typeface="+mn-lt"/>
                            </a:rPr>
                            <a:t>Bull and McFadden (1977)</a:t>
                          </a:r>
                          <a:endParaRPr lang="en-IN" sz="1400" dirty="0">
                            <a:solidFill>
                              <a:schemeClr val="tx1"/>
                            </a:solidFill>
                            <a:effectLst/>
                            <a:latin typeface="+mn-lt"/>
                          </a:endParaRPr>
                        </a:p>
                      </a:txBody>
                      <a:tcPr marL="45611" marR="45611" marT="30408" marB="30408" anchor="ctr"/>
                    </a:tc>
                    <a:tc>
                      <a:txBody>
                        <a:bodyPr/>
                        <a:lstStyle/>
                        <a:p>
                          <a:pPr rtl="0" fontAlgn="t">
                            <a:spcBef>
                              <a:spcPts val="0"/>
                            </a:spcBef>
                            <a:spcAft>
                              <a:spcPts val="0"/>
                            </a:spcAft>
                          </a:pPr>
                          <a:r>
                            <a:rPr lang="en-US" sz="1400" b="0" i="0" u="none" strike="noStrike" dirty="0">
                              <a:solidFill>
                                <a:schemeClr val="tx1"/>
                              </a:solidFill>
                              <a:effectLst/>
                              <a:latin typeface="+mn-lt"/>
                            </a:rPr>
                            <a:t>Smf &lt; </a:t>
                          </a:r>
                          <a:r>
                            <a:rPr lang="en-US" sz="1400" kern="1200" dirty="0">
                              <a:solidFill>
                                <a:schemeClr val="tx1"/>
                              </a:solidFill>
                              <a:effectLst/>
                              <a:latin typeface="Calibri" panose="020F0502020204030204" pitchFamily="34" charset="0"/>
                              <a:ea typeface="+mn-ea"/>
                              <a:cs typeface="Calibri" panose="020F0502020204030204" pitchFamily="34" charset="0"/>
                            </a:rPr>
                            <a:t>1.4, </a:t>
                          </a:r>
                          <a:r>
                            <a:rPr lang="en-US" sz="1400" b="0" i="0" u="none" strike="noStrike" dirty="0">
                              <a:solidFill>
                                <a:schemeClr val="tx1"/>
                              </a:solidFill>
                              <a:effectLst/>
                              <a:latin typeface="+mn-lt"/>
                            </a:rPr>
                            <a:t>Tectonically Active</a:t>
                          </a:r>
                          <a:endParaRPr lang="en-US" sz="1400" dirty="0">
                            <a:solidFill>
                              <a:schemeClr val="tx1"/>
                            </a:solidFill>
                            <a:effectLst/>
                            <a:latin typeface="+mn-lt"/>
                          </a:endParaRPr>
                        </a:p>
                        <a:p>
                          <a:pPr rtl="0" fontAlgn="t">
                            <a:spcBef>
                              <a:spcPts val="0"/>
                            </a:spcBef>
                            <a:spcAft>
                              <a:spcPts val="0"/>
                            </a:spcAft>
                          </a:pPr>
                          <a:r>
                            <a:rPr lang="en-US" sz="1400" b="0" i="0" u="none" strike="noStrike" dirty="0">
                              <a:solidFill>
                                <a:schemeClr val="tx1"/>
                              </a:solidFill>
                              <a:effectLst/>
                              <a:latin typeface="+mn-lt"/>
                            </a:rPr>
                            <a:t> Smf = </a:t>
                          </a:r>
                          <a:r>
                            <a:rPr lang="en-US" sz="1400" kern="1200" dirty="0">
                              <a:solidFill>
                                <a:schemeClr val="tx1"/>
                              </a:solidFill>
                              <a:effectLst/>
                              <a:latin typeface="Calibri" panose="020F0502020204030204" pitchFamily="34" charset="0"/>
                              <a:ea typeface="+mn-ea"/>
                              <a:cs typeface="Calibri" panose="020F0502020204030204" pitchFamily="34" charset="0"/>
                            </a:rPr>
                            <a:t>1.4-3, </a:t>
                          </a:r>
                          <a:r>
                            <a:rPr lang="en-US" sz="1400" b="0" i="0" u="none" strike="noStrike" dirty="0">
                              <a:solidFill>
                                <a:schemeClr val="tx1"/>
                              </a:solidFill>
                              <a:effectLst/>
                              <a:latin typeface="+mn-lt"/>
                            </a:rPr>
                            <a:t>Slightly Active</a:t>
                          </a:r>
                          <a:endParaRPr lang="en-US" sz="1400" dirty="0">
                            <a:solidFill>
                              <a:schemeClr val="tx1"/>
                            </a:solidFill>
                            <a:effectLst/>
                            <a:latin typeface="+mn-lt"/>
                          </a:endParaRPr>
                        </a:p>
                        <a:p>
                          <a:pPr rtl="0" fontAlgn="t">
                            <a:spcBef>
                              <a:spcPts val="0"/>
                            </a:spcBef>
                            <a:spcAft>
                              <a:spcPts val="0"/>
                            </a:spcAft>
                          </a:pPr>
                          <a:r>
                            <a:rPr lang="en-US" sz="1400" b="0" i="0" u="none" strike="noStrike" dirty="0">
                              <a:solidFill>
                                <a:schemeClr val="tx1"/>
                              </a:solidFill>
                              <a:effectLst/>
                              <a:latin typeface="+mn-lt"/>
                            </a:rPr>
                            <a:t>Smf&gt;3, Inactive Setting</a:t>
                          </a:r>
                          <a:endParaRPr lang="en-US" sz="1400" dirty="0">
                            <a:solidFill>
                              <a:schemeClr val="tx1"/>
                            </a:solidFill>
                            <a:effectLst/>
                            <a:latin typeface="+mn-lt"/>
                          </a:endParaRPr>
                        </a:p>
                      </a:txBody>
                      <a:tcPr marL="45611" marR="45611" marT="30408" marB="30408" anchor="ctr"/>
                    </a:tc>
                    <a:tc>
                      <a:txBody>
                        <a:bodyPr/>
                        <a:lstStyle/>
                        <a:p>
                          <a:pPr fontAlgn="t"/>
                          <a:br>
                            <a:rPr lang="en-IN" sz="1400" dirty="0">
                              <a:solidFill>
                                <a:schemeClr val="tx1"/>
                              </a:solidFill>
                              <a:effectLst/>
                              <a:latin typeface="+mn-lt"/>
                            </a:rPr>
                          </a:br>
                          <a:r>
                            <a:rPr lang="en-IN" sz="1400" kern="1200" dirty="0">
                              <a:solidFill>
                                <a:schemeClr val="tx1"/>
                              </a:solidFill>
                              <a:effectLst/>
                              <a:latin typeface="Calibri" panose="020F0502020204030204" pitchFamily="34" charset="0"/>
                              <a:ea typeface="+mn-ea"/>
                              <a:cs typeface="Calibri" panose="020F0502020204030204" pitchFamily="34" charset="0"/>
                            </a:rPr>
                            <a:t>2.5</a:t>
                          </a:r>
                          <a:endParaRPr lang="en-IN" sz="1400" dirty="0">
                            <a:solidFill>
                              <a:schemeClr val="tx1"/>
                            </a:solidFill>
                            <a:effectLst/>
                            <a:latin typeface="+mn-lt"/>
                          </a:endParaRPr>
                        </a:p>
                        <a:p>
                          <a:pPr fontAlgn="t"/>
                          <a:r>
                            <a:rPr lang="en-IN" sz="1400" dirty="0">
                              <a:solidFill>
                                <a:schemeClr val="tx1"/>
                              </a:solidFill>
                              <a:effectLst/>
                              <a:latin typeface="+mn-lt"/>
                            </a:rPr>
                            <a:t>Slightly Active</a:t>
                          </a:r>
                        </a:p>
                      </a:txBody>
                      <a:tcPr marL="45611" marR="45611" marT="30408" marB="30408" anchor="ctr"/>
                    </a:tc>
                    <a:extLst>
                      <a:ext uri="{0D108BD9-81ED-4DB2-BD59-A6C34878D82A}">
                        <a16:rowId xmlns:a16="http://schemas.microsoft.com/office/drawing/2014/main" val="667087197"/>
                      </a:ext>
                    </a:extLst>
                  </a:tr>
                </a:tbl>
              </a:graphicData>
            </a:graphic>
          </p:graphicFrame>
        </mc:Fallback>
      </mc:AlternateContent>
      <p:sp>
        <p:nvSpPr>
          <p:cNvPr id="7" name="Rectangle 1">
            <a:extLst>
              <a:ext uri="{FF2B5EF4-FFF2-40B4-BE49-F238E27FC236}">
                <a16:creationId xmlns:a16="http://schemas.microsoft.com/office/drawing/2014/main" id="{70CC255B-E6F0-8BC6-2B10-D343A86BA03F}"/>
              </a:ext>
            </a:extLst>
          </p:cNvPr>
          <p:cNvSpPr>
            <a:spLocks noChangeArrowheads="1"/>
          </p:cNvSpPr>
          <p:nvPr/>
        </p:nvSpPr>
        <p:spPr bwMode="auto">
          <a:xfrm>
            <a:off x="7535141" y="1948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384757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812" y="205095"/>
            <a:ext cx="9143998" cy="1020762"/>
          </a:xfrm>
        </p:spPr>
        <p:txBody>
          <a:bodyPr/>
          <a:lstStyle/>
          <a:p>
            <a:r>
              <a:rPr lang="en-US" dirty="0"/>
              <a:t>INTRODUCTION</a:t>
            </a:r>
          </a:p>
        </p:txBody>
      </p:sp>
      <p:sp>
        <p:nvSpPr>
          <p:cNvPr id="5" name="Content Placeholder 4"/>
          <p:cNvSpPr>
            <a:spLocks noGrp="1"/>
          </p:cNvSpPr>
          <p:nvPr>
            <p:ph sz="half" idx="1"/>
          </p:nvPr>
        </p:nvSpPr>
        <p:spPr>
          <a:xfrm>
            <a:off x="693812" y="1988840"/>
            <a:ext cx="4419599" cy="4267200"/>
          </a:xfrm>
        </p:spPr>
        <p:txBody>
          <a:bodyPr/>
          <a:lstStyle/>
          <a:p>
            <a:r>
              <a:rPr lang="en-US" dirty="0"/>
              <a:t>Origin – Devprayag</a:t>
            </a:r>
          </a:p>
          <a:p>
            <a:r>
              <a:rPr lang="en-US" dirty="0"/>
              <a:t>Bhagirathi and Alakhnanda</a:t>
            </a:r>
          </a:p>
          <a:p>
            <a:r>
              <a:rPr lang="en-US" dirty="0"/>
              <a:t>Length – 2704 km</a:t>
            </a:r>
          </a:p>
          <a:p>
            <a:r>
              <a:rPr lang="en-IN" i="0" dirty="0">
                <a:effectLst/>
              </a:rPr>
              <a:t>UP, Uttarakhand, MP, Chhattisgarh, Bihar, Jharkhand, Rajasthan, West Bengal, Haryana, Himachal Pradesh and Delhi</a:t>
            </a:r>
          </a:p>
          <a:p>
            <a:r>
              <a:rPr lang="en-US" dirty="0"/>
              <a:t>Seismic Zone V, IV &amp; III</a:t>
            </a:r>
          </a:p>
          <a:p>
            <a:endParaRPr lang="en-US" dirty="0"/>
          </a:p>
        </p:txBody>
      </p:sp>
      <p:pic>
        <p:nvPicPr>
          <p:cNvPr id="14" name="Content Placeholder 13">
            <a:extLst>
              <a:ext uri="{FF2B5EF4-FFF2-40B4-BE49-F238E27FC236}">
                <a16:creationId xmlns:a16="http://schemas.microsoft.com/office/drawing/2014/main" id="{1634306D-82B8-C4D0-CAD0-E113AA93C1F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25475" y="2060848"/>
            <a:ext cx="6557569" cy="3888432"/>
          </a:xfrm>
          <a:effectLst>
            <a:glow rad="101600">
              <a:schemeClr val="accent1">
                <a:satMod val="175000"/>
                <a:alpha val="40000"/>
              </a:schemeClr>
            </a:glow>
          </a:effectLst>
        </p:spPr>
      </p:pic>
      <p:sp>
        <p:nvSpPr>
          <p:cNvPr id="15" name="TextBox 14">
            <a:extLst>
              <a:ext uri="{FF2B5EF4-FFF2-40B4-BE49-F238E27FC236}">
                <a16:creationId xmlns:a16="http://schemas.microsoft.com/office/drawing/2014/main" id="{E42B1AD7-CA2A-7BD6-D8F1-B0F894B4A8AB}"/>
              </a:ext>
            </a:extLst>
          </p:cNvPr>
          <p:cNvSpPr txBox="1"/>
          <p:nvPr/>
        </p:nvSpPr>
        <p:spPr>
          <a:xfrm>
            <a:off x="5689475" y="6150496"/>
            <a:ext cx="6309593" cy="230832"/>
          </a:xfrm>
          <a:prstGeom prst="rect">
            <a:avLst/>
          </a:prstGeom>
          <a:noFill/>
        </p:spPr>
        <p:txBody>
          <a:bodyPr wrap="square" rtlCol="0">
            <a:spAutoFit/>
          </a:bodyPr>
          <a:lstStyle/>
          <a:p>
            <a:pPr>
              <a:lnSpc>
                <a:spcPct val="90000"/>
              </a:lnSpc>
            </a:pPr>
            <a:r>
              <a:rPr lang="en-IN" sz="1000" dirty="0"/>
              <a:t>https://th.bing.com/th/id/OIP.D8rT1h9ZpV9D3zEPg6w06gHaEZ?w=316&amp;h=187&amp;c=7&amp;r=0&amp;o=5&amp;pid=1.7</a:t>
            </a:r>
          </a:p>
        </p:txBody>
      </p:sp>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3E2D09-B78E-D4E6-CCB9-C871CF3CB93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90603" y="1"/>
            <a:ext cx="9698222" cy="6857999"/>
          </a:xfrm>
        </p:spPr>
      </p:pic>
      <p:cxnSp>
        <p:nvCxnSpPr>
          <p:cNvPr id="7" name="Straight Arrow Connector 6">
            <a:extLst>
              <a:ext uri="{FF2B5EF4-FFF2-40B4-BE49-F238E27FC236}">
                <a16:creationId xmlns:a16="http://schemas.microsoft.com/office/drawing/2014/main" id="{5C57FAFB-65C7-015A-9DAD-95BCA715FDE7}"/>
              </a:ext>
            </a:extLst>
          </p:cNvPr>
          <p:cNvCxnSpPr>
            <a:cxnSpLocks/>
          </p:cNvCxnSpPr>
          <p:nvPr/>
        </p:nvCxnSpPr>
        <p:spPr>
          <a:xfrm>
            <a:off x="2349996" y="1844824"/>
            <a:ext cx="2736304" cy="1121087"/>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9" name="Oval 8">
            <a:extLst>
              <a:ext uri="{FF2B5EF4-FFF2-40B4-BE49-F238E27FC236}">
                <a16:creationId xmlns:a16="http://schemas.microsoft.com/office/drawing/2014/main" id="{CFCD947D-64B3-91E0-622E-1F282C5A1341}"/>
              </a:ext>
            </a:extLst>
          </p:cNvPr>
          <p:cNvSpPr/>
          <p:nvPr/>
        </p:nvSpPr>
        <p:spPr>
          <a:xfrm>
            <a:off x="72008" y="726872"/>
            <a:ext cx="2422004" cy="1512168"/>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Sudden change in the river direction inferring tectonic influence</a:t>
            </a:r>
            <a:endParaRPr lang="en-US" sz="1600" dirty="0"/>
          </a:p>
        </p:txBody>
      </p:sp>
    </p:spTree>
    <p:extLst>
      <p:ext uri="{BB962C8B-B14F-4D97-AF65-F5344CB8AC3E}">
        <p14:creationId xmlns:p14="http://schemas.microsoft.com/office/powerpoint/2010/main" val="18638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269D829-8423-4F51-8070-9B8CD1D30C4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05880" y="0"/>
            <a:ext cx="9698224" cy="6858000"/>
          </a:xfrm>
        </p:spPr>
      </p:pic>
    </p:spTree>
    <p:extLst>
      <p:ext uri="{BB962C8B-B14F-4D97-AF65-F5344CB8AC3E}">
        <p14:creationId xmlns:p14="http://schemas.microsoft.com/office/powerpoint/2010/main" val="39145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2C06A-A131-2A3C-78F1-A866D2C408EB}"/>
              </a:ext>
            </a:extLst>
          </p:cNvPr>
          <p:cNvSpPr>
            <a:spLocks noGrp="1"/>
          </p:cNvSpPr>
          <p:nvPr>
            <p:ph type="title"/>
          </p:nvPr>
        </p:nvSpPr>
        <p:spPr/>
        <p:txBody>
          <a:bodyPr/>
          <a:lstStyle/>
          <a:p>
            <a:r>
              <a:rPr lang="en-IN" dirty="0"/>
              <a:t>Inferences/Observations</a:t>
            </a:r>
            <a:endParaRPr lang="en-US" dirty="0"/>
          </a:p>
        </p:txBody>
      </p:sp>
      <p:sp>
        <p:nvSpPr>
          <p:cNvPr id="3" name="Content Placeholder 2">
            <a:extLst>
              <a:ext uri="{FF2B5EF4-FFF2-40B4-BE49-F238E27FC236}">
                <a16:creationId xmlns:a16="http://schemas.microsoft.com/office/drawing/2014/main" id="{265BF67A-8329-F717-47B7-E8AFF81F6DFA}"/>
              </a:ext>
            </a:extLst>
          </p:cNvPr>
          <p:cNvSpPr>
            <a:spLocks noGrp="1"/>
          </p:cNvSpPr>
          <p:nvPr>
            <p:ph idx="1"/>
          </p:nvPr>
        </p:nvSpPr>
        <p:spPr>
          <a:xfrm>
            <a:off x="1522414" y="1905000"/>
            <a:ext cx="9540550" cy="4548336"/>
          </a:xfrm>
        </p:spPr>
        <p:txBody>
          <a:bodyPr/>
          <a:lstStyle/>
          <a:p>
            <a:pPr algn="just"/>
            <a:r>
              <a:rPr lang="en-IN" dirty="0"/>
              <a:t>The morphotectonic analysis of a part of the Ganga basin inferred the following:</a:t>
            </a:r>
          </a:p>
          <a:p>
            <a:pPr lvl="1" algn="just"/>
            <a:r>
              <a:rPr lang="en-IN" dirty="0"/>
              <a:t>the study basin is asymmetric in nature and slightly tilted</a:t>
            </a:r>
          </a:p>
          <a:p>
            <a:pPr lvl="1" algn="just"/>
            <a:r>
              <a:rPr lang="en-US" dirty="0"/>
              <a:t>the study basin is tectonically slightly active</a:t>
            </a:r>
          </a:p>
          <a:p>
            <a:pPr lvl="1" algn="just"/>
            <a:r>
              <a:rPr lang="en-US" dirty="0"/>
              <a:t>the study basin has deep valleys and active incision</a:t>
            </a:r>
          </a:p>
          <a:p>
            <a:pPr marL="395288" lvl="1" indent="-342900" algn="just">
              <a:buFont typeface="Wingdings" panose="05000000000000000000" pitchFamily="2" charset="2"/>
              <a:buChar char="§"/>
            </a:pPr>
            <a:r>
              <a:rPr lang="en-US" sz="2400" dirty="0"/>
              <a:t>Downstream of the </a:t>
            </a:r>
            <a:r>
              <a:rPr lang="en-US" sz="2400" dirty="0" err="1"/>
              <a:t>Bhimgoda</a:t>
            </a:r>
            <a:r>
              <a:rPr lang="en-US" sz="2400" dirty="0"/>
              <a:t> barrage, a sudden change in the river direction was observed which may be influenced by tectonic activities in that part</a:t>
            </a:r>
          </a:p>
          <a:p>
            <a:pPr marL="395288" lvl="1" indent="-342900" algn="just">
              <a:buFont typeface="Wingdings" panose="05000000000000000000" pitchFamily="2" charset="2"/>
              <a:buChar char="§"/>
            </a:pPr>
            <a:r>
              <a:rPr lang="en-US" sz="2400" dirty="0"/>
              <a:t>Again, the floodplain demarcation of the basin showed that in the downstream of the </a:t>
            </a:r>
            <a:r>
              <a:rPr lang="en-US" sz="2400" dirty="0" err="1"/>
              <a:t>Bhimgoda</a:t>
            </a:r>
            <a:r>
              <a:rPr lang="en-US" sz="2400" dirty="0"/>
              <a:t> barrage, the river centerline approached towards the left bank for a certain length and then again approached towards the right bank.</a:t>
            </a:r>
          </a:p>
        </p:txBody>
      </p:sp>
    </p:spTree>
    <p:extLst>
      <p:ext uri="{BB962C8B-B14F-4D97-AF65-F5344CB8AC3E}">
        <p14:creationId xmlns:p14="http://schemas.microsoft.com/office/powerpoint/2010/main" val="375705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126E-5193-FB79-4803-F3DD54109968}"/>
              </a:ext>
            </a:extLst>
          </p:cNvPr>
          <p:cNvSpPr>
            <a:spLocks noGrp="1"/>
          </p:cNvSpPr>
          <p:nvPr>
            <p:ph type="title"/>
          </p:nvPr>
        </p:nvSpPr>
        <p:spPr/>
        <p:txBody>
          <a:bodyPr/>
          <a:lstStyle/>
          <a:p>
            <a:r>
              <a:rPr lang="en-IN" dirty="0"/>
              <a:t>References</a:t>
            </a:r>
            <a:endParaRPr lang="en-US" dirty="0"/>
          </a:p>
        </p:txBody>
      </p:sp>
      <p:sp>
        <p:nvSpPr>
          <p:cNvPr id="3" name="Content Placeholder 2">
            <a:extLst>
              <a:ext uri="{FF2B5EF4-FFF2-40B4-BE49-F238E27FC236}">
                <a16:creationId xmlns:a16="http://schemas.microsoft.com/office/drawing/2014/main" id="{B684DD20-A890-E288-63CD-9A4833343700}"/>
              </a:ext>
            </a:extLst>
          </p:cNvPr>
          <p:cNvSpPr>
            <a:spLocks noGrp="1"/>
          </p:cNvSpPr>
          <p:nvPr>
            <p:ph idx="1"/>
          </p:nvPr>
        </p:nvSpPr>
        <p:spPr>
          <a:xfrm>
            <a:off x="1522414" y="1700808"/>
            <a:ext cx="9972598" cy="5026570"/>
          </a:xfrm>
        </p:spPr>
        <p:txBody>
          <a:bodyPr>
            <a:normAutofit/>
          </a:bodyPr>
          <a:lstStyle/>
          <a:p>
            <a:r>
              <a:rPr lang="en-US" sz="1400" dirty="0">
                <a:latin typeface="Myriad Pro"/>
              </a:rPr>
              <a:t>Anand, A.K., Pradhan, S.P. (2019) Assessment of active tectonics from geomorphic indices and morphometric parameters in part of Ganga basin. </a:t>
            </a:r>
            <a:r>
              <a:rPr lang="en-US" sz="1400" i="1" dirty="0">
                <a:latin typeface="Myriad Pro"/>
              </a:rPr>
              <a:t>Journal of Mountain Science</a:t>
            </a:r>
            <a:r>
              <a:rPr lang="en-US" sz="1400" dirty="0">
                <a:latin typeface="Myriad Pro"/>
              </a:rPr>
              <a:t> 16(8). </a:t>
            </a:r>
            <a:r>
              <a:rPr lang="en-US" sz="1400" dirty="0">
                <a:latin typeface="Myriad Pro"/>
                <a:hlinkClick r:id="rId2">
                  <a:extLst>
                    <a:ext uri="{A12FA001-AC4F-418D-AE19-62706E023703}">
                      <ahyp:hlinkClr xmlns:ahyp="http://schemas.microsoft.com/office/drawing/2018/hyperlinkcolor" val="tx"/>
                    </a:ext>
                  </a:extLst>
                </a:hlinkClick>
              </a:rPr>
              <a:t>https://doi.org/10.1007/s11629-018-5172-2</a:t>
            </a:r>
            <a:endParaRPr lang="en-US" sz="1400" dirty="0">
              <a:latin typeface="Myriad Pro"/>
            </a:endParaRPr>
          </a:p>
          <a:p>
            <a:r>
              <a:rPr lang="en-US" sz="1400" dirty="0">
                <a:latin typeface="Myriad Pro"/>
              </a:rPr>
              <a:t>Bull WB, McFadden LD (1977) Tectonic geomorphology north and south of the Garlock Fault, California. Proceedings of the Eighth Annual Geomorphology Symposium, in: </a:t>
            </a:r>
            <a:r>
              <a:rPr lang="en-US" sz="1400" i="1" dirty="0">
                <a:latin typeface="Myriad Pro"/>
              </a:rPr>
              <a:t>Geomorphology in Arid Regions</a:t>
            </a:r>
            <a:r>
              <a:rPr lang="en-US" sz="1400" dirty="0">
                <a:latin typeface="Myriad Pro"/>
              </a:rPr>
              <a:t>, </a:t>
            </a:r>
            <a:r>
              <a:rPr lang="en-US" sz="1400" dirty="0" err="1">
                <a:latin typeface="Myriad Pro"/>
              </a:rPr>
              <a:t>Doehring</a:t>
            </a:r>
            <a:r>
              <a:rPr lang="en-US" sz="1400" dirty="0">
                <a:latin typeface="Myriad Pro"/>
              </a:rPr>
              <a:t>, D. O., (Ed), State University of New York, Binghamton 115-138.</a:t>
            </a:r>
          </a:p>
          <a:p>
            <a:r>
              <a:rPr lang="en-US" sz="1400" dirty="0">
                <a:latin typeface="Myriad Pro"/>
              </a:rPr>
              <a:t>Cox RT (1994) Analysis of drainage-basin symmetry as a rapid technique to identify areas of possible Quaternary tilt-block tectonics: an example from the Mississippi Embayment. Geological Society of America Bulletin 106(5): 571-581. </a:t>
            </a:r>
            <a:r>
              <a:rPr lang="en-US" sz="1400" dirty="0">
                <a:latin typeface="Myriad Pro"/>
                <a:hlinkClick r:id="rId3"/>
              </a:rPr>
              <a:t>https://doi.org/10.1130/00167606(1994)106&lt;0571:AODBSA&gt;2.3.CO;2</a:t>
            </a:r>
            <a:endParaRPr lang="en-US" sz="1400" dirty="0">
              <a:latin typeface="Myriad Pro"/>
            </a:endParaRPr>
          </a:p>
          <a:p>
            <a:r>
              <a:rPr lang="en-US" sz="1400" dirty="0">
                <a:latin typeface="Myriad Pro"/>
              </a:rPr>
              <a:t>Dar, R.A., </a:t>
            </a:r>
            <a:r>
              <a:rPr lang="en-US" sz="1400" dirty="0" err="1">
                <a:latin typeface="Myriad Pro"/>
              </a:rPr>
              <a:t>Romshoo</a:t>
            </a:r>
            <a:r>
              <a:rPr lang="en-US" sz="1400" dirty="0">
                <a:latin typeface="Myriad Pro"/>
              </a:rPr>
              <a:t>, S.A., Chandra, R., &amp; Ahmad, I. (2014) </a:t>
            </a:r>
            <a:r>
              <a:rPr lang="en-US" sz="1400" b="0" i="0" u="none" strike="noStrike" baseline="0" dirty="0">
                <a:latin typeface="AdvGulliv-R"/>
              </a:rPr>
              <a:t>Tectono-geomorphic study of the </a:t>
            </a:r>
            <a:r>
              <a:rPr lang="en-US" sz="1400" b="0" i="0" u="none" strike="noStrike" baseline="0" dirty="0" err="1">
                <a:latin typeface="AdvGulliv-R"/>
              </a:rPr>
              <a:t>Karewa</a:t>
            </a:r>
            <a:r>
              <a:rPr lang="en-US" sz="1400" b="0" i="0" u="none" strike="noStrike" baseline="0" dirty="0">
                <a:latin typeface="AdvGulliv-R"/>
              </a:rPr>
              <a:t> Basin of Kashmir Valley. </a:t>
            </a:r>
            <a:r>
              <a:rPr lang="en-US" sz="1400" b="0" i="1" u="none" strike="noStrike" baseline="0" dirty="0">
                <a:latin typeface="AdvGulliv-R"/>
              </a:rPr>
              <a:t>Journal of Asian Earth Sciences </a:t>
            </a:r>
            <a:r>
              <a:rPr lang="en-US" sz="1400" b="0" u="none" strike="noStrike" baseline="0" dirty="0">
                <a:latin typeface="AdvGulliv-R"/>
              </a:rPr>
              <a:t>92 (2014) pp.143–156. </a:t>
            </a:r>
            <a:r>
              <a:rPr lang="en-US" sz="1400" b="0" i="0" u="none" strike="noStrike" baseline="0" dirty="0">
                <a:latin typeface="AdvGulliv-R"/>
              </a:rPr>
              <a:t>http://dx.doi.org/10.1016/j.jseaes.2014.06.018</a:t>
            </a:r>
            <a:endParaRPr lang="en-US" sz="1400" dirty="0">
              <a:latin typeface="Myriad Pro"/>
            </a:endParaRPr>
          </a:p>
          <a:p>
            <a:pPr algn="l"/>
            <a:r>
              <a:rPr lang="en-US" sz="1400" dirty="0">
                <a:latin typeface="Myriad Pro"/>
              </a:rPr>
              <a:t>Hack JT (1973) Stream-profile analysis and stream-gradient index. </a:t>
            </a:r>
            <a:r>
              <a:rPr lang="en-US" sz="1400" i="1" dirty="0">
                <a:latin typeface="Myriad Pro"/>
              </a:rPr>
              <a:t>Journal of Research of the U.S. Geological Survey</a:t>
            </a:r>
            <a:r>
              <a:rPr lang="en-US" sz="1400" dirty="0">
                <a:latin typeface="Myriad Pro"/>
              </a:rPr>
              <a:t> 1(4): 421-429. http://pubs.er.usgs.gov/publication/70161653</a:t>
            </a:r>
          </a:p>
          <a:p>
            <a:r>
              <a:rPr lang="en-US" sz="1400" dirty="0">
                <a:latin typeface="Myriad Pro"/>
              </a:rPr>
              <a:t>Keller, E. (1986) Investigation of active tectonics: use of surficial earth processes. In: Wallace Re (Eds.). Active tectonics studies in Geophysics. National Academy Press, Washington, D.C., pp.136-147</a:t>
            </a:r>
          </a:p>
          <a:p>
            <a:r>
              <a:rPr lang="en-US" sz="1400" b="0" i="0" u="none" strike="noStrike" baseline="0" dirty="0">
                <a:latin typeface="Myriad Pro"/>
              </a:rPr>
              <a:t>Thomas, J., Joseph, S., &amp; </a:t>
            </a:r>
            <a:r>
              <a:rPr lang="en-US" sz="1400" b="0" i="0" u="none" strike="noStrike" baseline="0" dirty="0" err="1">
                <a:latin typeface="Myriad Pro"/>
              </a:rPr>
              <a:t>Thrivikramaji</a:t>
            </a:r>
            <a:r>
              <a:rPr lang="en-US" sz="1400" b="0" i="0" u="none" strike="noStrike" baseline="0" dirty="0">
                <a:latin typeface="Myriad Pro"/>
              </a:rPr>
              <a:t>, K. P. (2010) Morphometric aspects of a small tropical mountain river system, the southern Western Ghats, India. </a:t>
            </a:r>
            <a:r>
              <a:rPr lang="en-US" sz="1400" b="0" i="1" u="none" strike="noStrike" baseline="0" dirty="0">
                <a:latin typeface="Myriad Pro"/>
              </a:rPr>
              <a:t>International Journal of Digital Earth</a:t>
            </a:r>
            <a:r>
              <a:rPr lang="en-US" sz="1400" b="0" u="none" strike="noStrike" baseline="0" dirty="0">
                <a:latin typeface="Myriad Pro"/>
              </a:rPr>
              <a:t>, 3(2), </a:t>
            </a:r>
            <a:r>
              <a:rPr lang="en-US" sz="1400" b="0" i="0" u="none" strike="noStrike" baseline="0" dirty="0">
                <a:latin typeface="Myriad Pro"/>
              </a:rPr>
              <a:t>135–156. </a:t>
            </a:r>
            <a:r>
              <a:rPr lang="en-US" sz="1400" dirty="0">
                <a:latin typeface="Myriad Pro"/>
                <a:hlinkClick r:id="rId4">
                  <a:extLst>
                    <a:ext uri="{A12FA001-AC4F-418D-AE19-62706E023703}">
                      <ahyp:hlinkClr xmlns:ahyp="http://schemas.microsoft.com/office/drawing/2018/hyperlinkcolor" val="tx"/>
                    </a:ext>
                  </a:extLst>
                </a:hlinkClick>
              </a:rPr>
              <a:t>https://doi.org/10. 1080/17538940903464370</a:t>
            </a:r>
            <a:endParaRPr lang="en-US" sz="1400" dirty="0">
              <a:latin typeface="Myriad Pro"/>
            </a:endParaRPr>
          </a:p>
          <a:p>
            <a:endParaRPr lang="en-US" sz="1400" dirty="0">
              <a:latin typeface="Myriad Pro"/>
            </a:endParaRPr>
          </a:p>
          <a:p>
            <a:endParaRPr lang="en-US" sz="1400" dirty="0"/>
          </a:p>
        </p:txBody>
      </p:sp>
    </p:spTree>
    <p:extLst>
      <p:ext uri="{BB962C8B-B14F-4D97-AF65-F5344CB8AC3E}">
        <p14:creationId xmlns:p14="http://schemas.microsoft.com/office/powerpoint/2010/main" val="38019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658FF-AD36-E74F-CE69-09220BF2A7D5}"/>
              </a:ext>
            </a:extLst>
          </p:cNvPr>
          <p:cNvSpPr>
            <a:spLocks noGrp="1"/>
          </p:cNvSpPr>
          <p:nvPr>
            <p:ph type="title"/>
          </p:nvPr>
        </p:nvSpPr>
        <p:spPr/>
        <p:txBody>
          <a:bodyPr/>
          <a:lstStyle/>
          <a:p>
            <a:r>
              <a:rPr lang="en-IN" dirty="0"/>
              <a:t>Contribution of the group members in the study</a:t>
            </a:r>
            <a:endParaRPr lang="en-US" dirty="0"/>
          </a:p>
        </p:txBody>
      </p:sp>
      <p:sp>
        <p:nvSpPr>
          <p:cNvPr id="3" name="Content Placeholder 2">
            <a:extLst>
              <a:ext uri="{FF2B5EF4-FFF2-40B4-BE49-F238E27FC236}">
                <a16:creationId xmlns:a16="http://schemas.microsoft.com/office/drawing/2014/main" id="{972D5E7F-22E9-AF39-130B-BC80B3C6C4FF}"/>
              </a:ext>
            </a:extLst>
          </p:cNvPr>
          <p:cNvSpPr>
            <a:spLocks noGrp="1"/>
          </p:cNvSpPr>
          <p:nvPr>
            <p:ph idx="1"/>
          </p:nvPr>
        </p:nvSpPr>
        <p:spPr>
          <a:xfrm>
            <a:off x="1341884" y="1628800"/>
            <a:ext cx="10153128" cy="5040560"/>
          </a:xfrm>
        </p:spPr>
        <p:txBody>
          <a:bodyPr>
            <a:normAutofit fontScale="92500" lnSpcReduction="20000"/>
          </a:bodyPr>
          <a:lstStyle/>
          <a:p>
            <a:pPr algn="just"/>
            <a:r>
              <a:rPr lang="en-IN" b="1" dirty="0"/>
              <a:t>Aditya Kale (</a:t>
            </a:r>
            <a:r>
              <a:rPr lang="en-US" b="1" dirty="0">
                <a:latin typeface="Calibri" panose="020F0502020204030204" pitchFamily="34" charset="0"/>
                <a:cs typeface="Calibri" panose="020F0502020204030204" pitchFamily="34" charset="0"/>
              </a:rPr>
              <a:t>224104005</a:t>
            </a:r>
            <a:r>
              <a:rPr lang="en-IN" b="1" dirty="0"/>
              <a:t>): </a:t>
            </a:r>
            <a:r>
              <a:rPr lang="en-IN" dirty="0"/>
              <a:t>Manual</a:t>
            </a:r>
            <a:r>
              <a:rPr lang="en-IN" b="1" dirty="0"/>
              <a:t> </a:t>
            </a:r>
            <a:r>
              <a:rPr lang="en-IN" dirty="0"/>
              <a:t>demarcation of Floodplain, Literature Survey, Inferences/Observations </a:t>
            </a:r>
          </a:p>
          <a:p>
            <a:pPr algn="just"/>
            <a:r>
              <a:rPr lang="en-IN" dirty="0"/>
              <a:t> </a:t>
            </a:r>
            <a:r>
              <a:rPr lang="en-IN" b="1" dirty="0"/>
              <a:t>Ankit </a:t>
            </a:r>
            <a:r>
              <a:rPr lang="en-IN" b="1" dirty="0" err="1"/>
              <a:t>Chandelia</a:t>
            </a:r>
            <a:r>
              <a:rPr lang="en-IN" b="1" dirty="0"/>
              <a:t> </a:t>
            </a:r>
            <a:r>
              <a:rPr lang="en-US" b="1" dirty="0"/>
              <a:t>(</a:t>
            </a:r>
            <a:r>
              <a:rPr lang="en-US" b="1" dirty="0">
                <a:latin typeface="Calibri" panose="020F0502020204030204" pitchFamily="34" charset="0"/>
                <a:cs typeface="Calibri" panose="020F0502020204030204" pitchFamily="34" charset="0"/>
              </a:rPr>
              <a:t>224357002</a:t>
            </a:r>
            <a:r>
              <a:rPr lang="en-US" b="1" dirty="0"/>
              <a:t>): </a:t>
            </a:r>
            <a:r>
              <a:rPr lang="en-US" dirty="0"/>
              <a:t>MSS data download &amp; processing, manual digitization of River Centerline and River Network, </a:t>
            </a:r>
            <a:r>
              <a:rPr lang="en-IN" dirty="0"/>
              <a:t>Basin Elongation Ratio, Asymmetric Factor, </a:t>
            </a:r>
            <a:r>
              <a:rPr lang="en-US" dirty="0"/>
              <a:t>Mountain Front Sinuosity Calculations,</a:t>
            </a:r>
            <a:r>
              <a:rPr lang="en-IN" dirty="0"/>
              <a:t> Inferences/Observations, </a:t>
            </a:r>
            <a:r>
              <a:rPr lang="en-US" dirty="0"/>
              <a:t>Work compilation in .ppt format </a:t>
            </a:r>
            <a:endParaRPr lang="en-IN" dirty="0"/>
          </a:p>
          <a:p>
            <a:pPr algn="just"/>
            <a:r>
              <a:rPr lang="en-US" b="1" dirty="0"/>
              <a:t>Anmol </a:t>
            </a:r>
            <a:r>
              <a:rPr lang="en-US" b="1" dirty="0" err="1"/>
              <a:t>Mohak</a:t>
            </a:r>
            <a:r>
              <a:rPr lang="en-US" b="1" dirty="0"/>
              <a:t> (</a:t>
            </a:r>
            <a:r>
              <a:rPr lang="en-US" b="1" dirty="0">
                <a:latin typeface="Calibri" panose="020F0502020204030204" pitchFamily="34" charset="0"/>
                <a:cs typeface="Calibri" panose="020F0502020204030204" pitchFamily="34" charset="0"/>
              </a:rPr>
              <a:t>224357003</a:t>
            </a:r>
            <a:r>
              <a:rPr lang="en-US" b="1" dirty="0"/>
              <a:t>): </a:t>
            </a:r>
            <a:r>
              <a:rPr lang="en-US" dirty="0"/>
              <a:t>DEM data download &amp; processing (SRTM DEM), Contour line generation</a:t>
            </a:r>
            <a:r>
              <a:rPr lang="en-US" b="1" dirty="0"/>
              <a:t>, </a:t>
            </a:r>
            <a:r>
              <a:rPr lang="en-US" dirty="0"/>
              <a:t>Basin midline demarcation,</a:t>
            </a:r>
            <a:r>
              <a:rPr lang="en-US" b="1" dirty="0"/>
              <a:t> </a:t>
            </a:r>
            <a:r>
              <a:rPr lang="en-IN" dirty="0"/>
              <a:t>Literature Survey, </a:t>
            </a:r>
            <a:r>
              <a:rPr lang="en-US" dirty="0"/>
              <a:t>Topographic Symmetry Factor, Stream Length Gradient Index,  Valley Floor to Valley Width Ratio, Mountain Front Sinuosity Calculations, </a:t>
            </a:r>
            <a:r>
              <a:rPr lang="en-IN" dirty="0"/>
              <a:t>Inferences/Observations</a:t>
            </a:r>
            <a:endParaRPr lang="en-US" dirty="0"/>
          </a:p>
          <a:p>
            <a:pPr algn="just"/>
            <a:r>
              <a:rPr lang="en-US" b="1" dirty="0"/>
              <a:t>Dipima Sarma (</a:t>
            </a:r>
            <a:r>
              <a:rPr lang="en-US" b="1" dirty="0">
                <a:latin typeface="Calibri" panose="020F0502020204030204" pitchFamily="34" charset="0"/>
                <a:cs typeface="Calibri" panose="020F0502020204030204" pitchFamily="34" charset="0"/>
              </a:rPr>
              <a:t>226157001</a:t>
            </a:r>
            <a:r>
              <a:rPr lang="en-US" b="1" dirty="0"/>
              <a:t>): </a:t>
            </a:r>
            <a:r>
              <a:rPr lang="en-US" dirty="0"/>
              <a:t>DEM data download &amp; processing (</a:t>
            </a:r>
            <a:r>
              <a:rPr lang="en-US" dirty="0" err="1"/>
              <a:t>CartoDEM</a:t>
            </a:r>
            <a:r>
              <a:rPr lang="en-US" dirty="0"/>
              <a:t>), Flow Direction, Flow Accumulation, Flow Length Calculation, Stream Network Delineation, Watershed Delineation based on outlet selection, Watershed Area Calculation, Mapping of Important Locations, Attribute Data addition, Base Map preparation, Map Composition, Inferences/Observations, Work compilation in .ppt format</a:t>
            </a:r>
          </a:p>
          <a:p>
            <a:pPr algn="just"/>
            <a:endParaRPr lang="en-US" dirty="0"/>
          </a:p>
        </p:txBody>
      </p:sp>
    </p:spTree>
    <p:extLst>
      <p:ext uri="{BB962C8B-B14F-4D97-AF65-F5344CB8AC3E}">
        <p14:creationId xmlns:p14="http://schemas.microsoft.com/office/powerpoint/2010/main" val="206124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F7B6B-0709-C87D-B51A-899917274AC9}"/>
              </a:ext>
            </a:extLst>
          </p:cNvPr>
          <p:cNvSpPr>
            <a:spLocks noGrp="1"/>
          </p:cNvSpPr>
          <p:nvPr>
            <p:ph type="title" idx="4294967295"/>
          </p:nvPr>
        </p:nvSpPr>
        <p:spPr>
          <a:xfrm>
            <a:off x="1522412" y="3068960"/>
            <a:ext cx="9144000" cy="1020762"/>
          </a:xfrm>
        </p:spPr>
        <p:txBody>
          <a:bodyPr>
            <a:noAutofit/>
          </a:bodyPr>
          <a:lstStyle/>
          <a:p>
            <a:pPr lvl="0" algn="ctr"/>
            <a:r>
              <a:rPr lang="en-IN" sz="9600" b="1" dirty="0"/>
              <a:t>THANK YOU!</a:t>
            </a:r>
          </a:p>
        </p:txBody>
      </p:sp>
    </p:spTree>
    <p:extLst>
      <p:ext uri="{BB962C8B-B14F-4D97-AF65-F5344CB8AC3E}">
        <p14:creationId xmlns:p14="http://schemas.microsoft.com/office/powerpoint/2010/main" val="217439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63005"/>
            <a:ext cx="9143998" cy="1020762"/>
          </a:xfrm>
        </p:spPr>
        <p:txBody>
          <a:bodyPr/>
          <a:lstStyle/>
          <a:p>
            <a:r>
              <a:rPr lang="en-US" dirty="0"/>
              <a:t>NEED OF STUDY</a:t>
            </a:r>
          </a:p>
        </p:txBody>
      </p:sp>
      <p:sp>
        <p:nvSpPr>
          <p:cNvPr id="5" name="Content Placeholder 4"/>
          <p:cNvSpPr>
            <a:spLocks noGrp="1"/>
          </p:cNvSpPr>
          <p:nvPr>
            <p:ph sz="half" idx="1"/>
          </p:nvPr>
        </p:nvSpPr>
        <p:spPr>
          <a:xfrm>
            <a:off x="1432148" y="1916832"/>
            <a:ext cx="9324527" cy="4267200"/>
          </a:xfrm>
        </p:spPr>
        <p:txBody>
          <a:bodyPr>
            <a:normAutofit fontScale="85000" lnSpcReduction="20000"/>
          </a:bodyPr>
          <a:lstStyle/>
          <a:p>
            <a:pPr algn="just"/>
            <a:r>
              <a:rPr lang="en-US" sz="2400" b="0" i="0" u="none" strike="noStrike" baseline="0" dirty="0"/>
              <a:t>The morphometric parameters are significant in understanding the structural control of the basin by assessing its areal or relief characteristics (Thomas et al., 2010)</a:t>
            </a:r>
          </a:p>
          <a:p>
            <a:pPr algn="just"/>
            <a:r>
              <a:rPr lang="en-US" sz="2400" b="0" i="0" u="none" strike="noStrike" baseline="0" dirty="0"/>
              <a:t>The information about tectonic history of an area can be retrieved by quantification of different morphotectonic indices, after obtaining the necessary information from topographic maps and satellite data (Keller, 1986)</a:t>
            </a:r>
          </a:p>
          <a:p>
            <a:pPr algn="just"/>
            <a:r>
              <a:rPr lang="en-US" sz="2400" b="0" i="0" u="none" strike="noStrike" baseline="0" dirty="0"/>
              <a:t>Remote sensing plays a significant role in providing spatial information needed for computation of these indices</a:t>
            </a:r>
          </a:p>
          <a:p>
            <a:pPr algn="just"/>
            <a:r>
              <a:rPr lang="en-US" sz="2400" b="0" i="0" u="none" strike="noStrike" baseline="0" dirty="0"/>
              <a:t>Dar et al. (2014) used morphometric and morphotectonic parameters to identify the tectono-geomorphic evolution of the Karewa basin of Kashmir valley, India, and observed the significant role of late Quaternary climate changes and tectonic upliftment in the valley landscape evolution</a:t>
            </a:r>
          </a:p>
          <a:p>
            <a:pPr algn="just"/>
            <a:r>
              <a:rPr lang="en-US" dirty="0"/>
              <a:t>Anand et al., (2019) calculated geomorphic indices and morphometric parameters in a part of the Ganga basin to investigate neotectonics activities as they are the controlling factor in development of landforms in tectonically active terrains</a:t>
            </a:r>
          </a:p>
          <a:p>
            <a:endParaRPr lang="en-US" dirty="0"/>
          </a:p>
        </p:txBody>
      </p:sp>
    </p:spTree>
    <p:extLst>
      <p:ext uri="{BB962C8B-B14F-4D97-AF65-F5344CB8AC3E}">
        <p14:creationId xmlns:p14="http://schemas.microsoft.com/office/powerpoint/2010/main" val="43850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844" y="393993"/>
            <a:ext cx="9143998" cy="1020762"/>
          </a:xfrm>
        </p:spPr>
        <p:txBody>
          <a:bodyPr/>
          <a:lstStyle/>
          <a:p>
            <a:r>
              <a:rPr lang="en-US" dirty="0"/>
              <a:t>METHODOLOGY</a:t>
            </a:r>
          </a:p>
        </p:txBody>
      </p:sp>
      <p:grpSp>
        <p:nvGrpSpPr>
          <p:cNvPr id="3" name="Group 2">
            <a:extLst>
              <a:ext uri="{FF2B5EF4-FFF2-40B4-BE49-F238E27FC236}">
                <a16:creationId xmlns:a16="http://schemas.microsoft.com/office/drawing/2014/main" id="{CC1B9861-AD2B-694B-5FFC-166DFD163A82}"/>
              </a:ext>
            </a:extLst>
          </p:cNvPr>
          <p:cNvGrpSpPr/>
          <p:nvPr/>
        </p:nvGrpSpPr>
        <p:grpSpPr>
          <a:xfrm>
            <a:off x="693812" y="1627498"/>
            <a:ext cx="10808431" cy="5003484"/>
            <a:chOff x="637992" y="1631712"/>
            <a:chExt cx="10808431" cy="5003484"/>
          </a:xfrm>
        </p:grpSpPr>
        <p:sp>
          <p:nvSpPr>
            <p:cNvPr id="4" name="Freeform: Shape 3">
              <a:extLst>
                <a:ext uri="{FF2B5EF4-FFF2-40B4-BE49-F238E27FC236}">
                  <a16:creationId xmlns:a16="http://schemas.microsoft.com/office/drawing/2014/main" id="{85F34F40-0429-29CA-17BD-BFFBECBDA5E6}"/>
                </a:ext>
              </a:extLst>
            </p:cNvPr>
            <p:cNvSpPr/>
            <p:nvPr/>
          </p:nvSpPr>
          <p:spPr>
            <a:xfrm>
              <a:off x="3769380" y="2527251"/>
              <a:ext cx="690033" cy="91440"/>
            </a:xfrm>
            <a:custGeom>
              <a:avLst/>
              <a:gdLst>
                <a:gd name="connsiteX0" fmla="*/ 0 w 690033"/>
                <a:gd name="connsiteY0" fmla="*/ 45720 h 91440"/>
                <a:gd name="connsiteX1" fmla="*/ 690033 w 690033"/>
                <a:gd name="connsiteY1" fmla="*/ 45720 h 91440"/>
              </a:gdLst>
              <a:ahLst/>
              <a:cxnLst>
                <a:cxn ang="0">
                  <a:pos x="connsiteX0" y="connsiteY0"/>
                </a:cxn>
                <a:cxn ang="0">
                  <a:pos x="connsiteX1" y="connsiteY1"/>
                </a:cxn>
              </a:cxnLst>
              <a:rect l="l" t="t" r="r" b="b"/>
              <a:pathLst>
                <a:path w="690033" h="91440">
                  <a:moveTo>
                    <a:pt x="0" y="45720"/>
                  </a:moveTo>
                  <a:lnTo>
                    <a:pt x="690033" y="45720"/>
                  </a:lnTo>
                </a:path>
              </a:pathLst>
            </a:custGeom>
            <a:noFill/>
            <a:ln>
              <a:tailEnd type="arrow"/>
            </a:ln>
          </p:spPr>
          <p:style>
            <a:lnRef idx="1">
              <a:schemeClr val="accent1">
                <a:shade val="90000"/>
                <a:hueOff val="0"/>
                <a:satOff val="0"/>
                <a:lumOff val="0"/>
                <a:alphaOff val="0"/>
              </a:schemeClr>
            </a:lnRef>
            <a:fillRef idx="0">
              <a:scrgbClr r="0" g="0" b="0"/>
            </a:fillRef>
            <a:effectRef idx="0">
              <a:schemeClr val="accent1">
                <a:shade val="90000"/>
                <a:hueOff val="0"/>
                <a:satOff val="0"/>
                <a:lumOff val="0"/>
                <a:alphaOff val="0"/>
              </a:schemeClr>
            </a:effectRef>
            <a:fontRef idx="minor">
              <a:schemeClr val="tx1">
                <a:hueOff val="0"/>
                <a:satOff val="0"/>
                <a:lumOff val="0"/>
                <a:alphaOff val="0"/>
              </a:schemeClr>
            </a:fontRef>
          </p:style>
          <p:txBody>
            <a:bodyPr spcFirstLastPara="0" vert="horz" wrap="square" lIns="339701" tIns="42113" rIns="339701" bIns="42114" numCol="1" spcCol="1270" anchor="ctr" anchorCtr="0">
              <a:noAutofit/>
            </a:bodyPr>
            <a:lstStyle/>
            <a:p>
              <a:pPr marL="0" lvl="0" indent="0" algn="ctr" defTabSz="222250">
                <a:lnSpc>
                  <a:spcPct val="90000"/>
                </a:lnSpc>
                <a:spcBef>
                  <a:spcPct val="0"/>
                </a:spcBef>
                <a:spcAft>
                  <a:spcPct val="35000"/>
                </a:spcAft>
                <a:buNone/>
              </a:pPr>
              <a:endParaRPr lang="en-IN" sz="500" kern="1200" dirty="0">
                <a:latin typeface="+mn-lt"/>
              </a:endParaRPr>
            </a:p>
          </p:txBody>
        </p:sp>
        <p:sp>
          <p:nvSpPr>
            <p:cNvPr id="5" name="Freeform: Shape 4">
              <a:extLst>
                <a:ext uri="{FF2B5EF4-FFF2-40B4-BE49-F238E27FC236}">
                  <a16:creationId xmlns:a16="http://schemas.microsoft.com/office/drawing/2014/main" id="{834EB4FB-E5F2-2D29-2934-282570B732AC}"/>
                </a:ext>
              </a:extLst>
            </p:cNvPr>
            <p:cNvSpPr/>
            <p:nvPr/>
          </p:nvSpPr>
          <p:spPr>
            <a:xfrm>
              <a:off x="637992" y="1988840"/>
              <a:ext cx="3125958" cy="1156342"/>
            </a:xfrm>
            <a:custGeom>
              <a:avLst/>
              <a:gdLst>
                <a:gd name="connsiteX0" fmla="*/ 0 w 3133188"/>
                <a:gd name="connsiteY0" fmla="*/ 0 h 1879912"/>
                <a:gd name="connsiteX1" fmla="*/ 3133188 w 3133188"/>
                <a:gd name="connsiteY1" fmla="*/ 0 h 1879912"/>
                <a:gd name="connsiteX2" fmla="*/ 3133188 w 3133188"/>
                <a:gd name="connsiteY2" fmla="*/ 1879912 h 1879912"/>
                <a:gd name="connsiteX3" fmla="*/ 0 w 3133188"/>
                <a:gd name="connsiteY3" fmla="*/ 1879912 h 1879912"/>
                <a:gd name="connsiteX4" fmla="*/ 0 w 3133188"/>
                <a:gd name="connsiteY4" fmla="*/ 0 h 1879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188" h="1879912">
                  <a:moveTo>
                    <a:pt x="0" y="0"/>
                  </a:moveTo>
                  <a:lnTo>
                    <a:pt x="3133188" y="0"/>
                  </a:lnTo>
                  <a:lnTo>
                    <a:pt x="3133188" y="1879912"/>
                  </a:lnTo>
                  <a:lnTo>
                    <a:pt x="0" y="1879912"/>
                  </a:lnTo>
                  <a:lnTo>
                    <a:pt x="0" y="0"/>
                  </a:lnTo>
                  <a:close/>
                </a:path>
              </a:pathLst>
            </a:custGeom>
            <a:solidFill>
              <a:srgbClr val="2F8AAF"/>
            </a:solidFill>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85344" tIns="85344" rIns="85344" bIns="85344" numCol="1" spcCol="1270" anchor="t" anchorCtr="0">
              <a:noAutofit/>
            </a:bodyPr>
            <a:lstStyle/>
            <a:p>
              <a:pPr marL="0" lvl="0" indent="0" algn="l" defTabSz="533400">
                <a:lnSpc>
                  <a:spcPct val="90000"/>
                </a:lnSpc>
                <a:spcBef>
                  <a:spcPct val="0"/>
                </a:spcBef>
                <a:spcAft>
                  <a:spcPct val="35000"/>
                </a:spcAft>
                <a:buNone/>
              </a:pPr>
              <a:r>
                <a:rPr lang="en-US" sz="1400" b="1" kern="1200" dirty="0">
                  <a:effectLst>
                    <a:outerShdw blurRad="38100" dist="38100" dir="2700000" algn="tl">
                      <a:srgbClr val="000000">
                        <a:alpha val="43137"/>
                      </a:srgbClr>
                    </a:outerShdw>
                  </a:effectLst>
                  <a:latin typeface="+mn-lt"/>
                </a:rPr>
                <a:t>LITERATURE SURVEY</a:t>
              </a:r>
              <a:endParaRPr lang="en-IN" sz="1400" b="1" kern="1200" dirty="0">
                <a:effectLst>
                  <a:outerShdw blurRad="38100" dist="38100" dir="2700000" algn="tl">
                    <a:srgbClr val="000000">
                      <a:alpha val="43137"/>
                    </a:srgbClr>
                  </a:outerShdw>
                </a:effectLst>
                <a:latin typeface="+mn-lt"/>
              </a:endParaRPr>
            </a:p>
            <a:p>
              <a:pPr marL="57150" lvl="1" indent="-57150" algn="l" defTabSz="400050">
                <a:lnSpc>
                  <a:spcPct val="90000"/>
                </a:lnSpc>
                <a:spcBef>
                  <a:spcPct val="0"/>
                </a:spcBef>
                <a:spcAft>
                  <a:spcPct val="15000"/>
                </a:spcAft>
                <a:buChar char="•"/>
              </a:pPr>
              <a:r>
                <a:rPr lang="en-IN" sz="1200" kern="1200" dirty="0">
                  <a:latin typeface="+mn-lt"/>
                </a:rPr>
                <a:t>Research problem identification</a:t>
              </a:r>
            </a:p>
            <a:p>
              <a:pPr marL="57150" lvl="1" indent="-57150" algn="l" defTabSz="400050">
                <a:lnSpc>
                  <a:spcPct val="90000"/>
                </a:lnSpc>
                <a:spcBef>
                  <a:spcPct val="0"/>
                </a:spcBef>
                <a:spcAft>
                  <a:spcPct val="15000"/>
                </a:spcAft>
                <a:buChar char="•"/>
              </a:pPr>
              <a:r>
                <a:rPr lang="en-US" sz="1200" kern="1200" dirty="0">
                  <a:latin typeface="+mn-lt"/>
                </a:rPr>
                <a:t>Data selection</a:t>
              </a:r>
              <a:endParaRPr lang="en-IN" sz="1200" kern="1200" dirty="0">
                <a:latin typeface="+mn-lt"/>
              </a:endParaRPr>
            </a:p>
            <a:p>
              <a:pPr marL="57150" lvl="1" indent="-57150" algn="l" defTabSz="400050">
                <a:lnSpc>
                  <a:spcPct val="90000"/>
                </a:lnSpc>
                <a:spcBef>
                  <a:spcPct val="0"/>
                </a:spcBef>
                <a:spcAft>
                  <a:spcPct val="15000"/>
                </a:spcAft>
                <a:buChar char="•"/>
              </a:pPr>
              <a:r>
                <a:rPr lang="en-US" sz="1200" kern="1200" dirty="0">
                  <a:latin typeface="+mn-lt"/>
                </a:rPr>
                <a:t>Morphometric Parameters selection</a:t>
              </a:r>
              <a:endParaRPr lang="en-IN" sz="1200" kern="1200" dirty="0">
                <a:latin typeface="+mn-lt"/>
              </a:endParaRPr>
            </a:p>
          </p:txBody>
        </p:sp>
        <p:sp>
          <p:nvSpPr>
            <p:cNvPr id="6" name="Freeform: Shape 5">
              <a:extLst>
                <a:ext uri="{FF2B5EF4-FFF2-40B4-BE49-F238E27FC236}">
                  <a16:creationId xmlns:a16="http://schemas.microsoft.com/office/drawing/2014/main" id="{544D43AF-245D-4DB2-B735-90361C6D3944}"/>
                </a:ext>
              </a:extLst>
            </p:cNvPr>
            <p:cNvSpPr/>
            <p:nvPr/>
          </p:nvSpPr>
          <p:spPr>
            <a:xfrm>
              <a:off x="7623202" y="2527251"/>
              <a:ext cx="690033" cy="91440"/>
            </a:xfrm>
            <a:custGeom>
              <a:avLst/>
              <a:gdLst>
                <a:gd name="connsiteX0" fmla="*/ 0 w 690033"/>
                <a:gd name="connsiteY0" fmla="*/ 45720 h 91440"/>
                <a:gd name="connsiteX1" fmla="*/ 690033 w 690033"/>
                <a:gd name="connsiteY1" fmla="*/ 45720 h 91440"/>
              </a:gdLst>
              <a:ahLst/>
              <a:cxnLst>
                <a:cxn ang="0">
                  <a:pos x="connsiteX0" y="connsiteY0"/>
                </a:cxn>
                <a:cxn ang="0">
                  <a:pos x="connsiteX1" y="connsiteY1"/>
                </a:cxn>
              </a:cxnLst>
              <a:rect l="l" t="t" r="r" b="b"/>
              <a:pathLst>
                <a:path w="690033" h="91440">
                  <a:moveTo>
                    <a:pt x="0" y="45720"/>
                  </a:moveTo>
                  <a:lnTo>
                    <a:pt x="690033" y="45720"/>
                  </a:lnTo>
                </a:path>
              </a:pathLst>
            </a:custGeom>
            <a:noFill/>
            <a:ln>
              <a:tailEnd type="arrow"/>
            </a:ln>
          </p:spPr>
          <p:style>
            <a:lnRef idx="1">
              <a:schemeClr val="accent1">
                <a:shade val="90000"/>
                <a:hueOff val="76325"/>
                <a:satOff val="818"/>
                <a:lumOff val="6475"/>
                <a:alphaOff val="0"/>
              </a:schemeClr>
            </a:lnRef>
            <a:fillRef idx="0">
              <a:scrgbClr r="0" g="0" b="0"/>
            </a:fillRef>
            <a:effectRef idx="0">
              <a:schemeClr val="accent1">
                <a:shade val="90000"/>
                <a:hueOff val="76325"/>
                <a:satOff val="818"/>
                <a:lumOff val="6475"/>
                <a:alphaOff val="0"/>
              </a:schemeClr>
            </a:effectRef>
            <a:fontRef idx="minor">
              <a:schemeClr val="tx1">
                <a:hueOff val="0"/>
                <a:satOff val="0"/>
                <a:lumOff val="0"/>
                <a:alphaOff val="0"/>
              </a:schemeClr>
            </a:fontRef>
          </p:style>
          <p:txBody>
            <a:bodyPr spcFirstLastPara="0" vert="horz" wrap="square" lIns="339700" tIns="42113" rIns="339702" bIns="42114" numCol="1" spcCol="1270" anchor="ctr" anchorCtr="0">
              <a:noAutofit/>
            </a:bodyPr>
            <a:lstStyle/>
            <a:p>
              <a:pPr marL="0" lvl="0" indent="0" algn="ctr" defTabSz="222250">
                <a:lnSpc>
                  <a:spcPct val="90000"/>
                </a:lnSpc>
                <a:spcBef>
                  <a:spcPct val="0"/>
                </a:spcBef>
                <a:spcAft>
                  <a:spcPct val="35000"/>
                </a:spcAft>
                <a:buNone/>
              </a:pPr>
              <a:endParaRPr lang="en-IN" sz="500" kern="1200" dirty="0">
                <a:latin typeface="+mn-lt"/>
              </a:endParaRPr>
            </a:p>
          </p:txBody>
        </p:sp>
        <p:sp>
          <p:nvSpPr>
            <p:cNvPr id="8" name="Freeform: Shape 7">
              <a:extLst>
                <a:ext uri="{FF2B5EF4-FFF2-40B4-BE49-F238E27FC236}">
                  <a16:creationId xmlns:a16="http://schemas.microsoft.com/office/drawing/2014/main" id="{811F0CC2-E3D3-4759-CE4A-1098DA5BD0CE}"/>
                </a:ext>
              </a:extLst>
            </p:cNvPr>
            <p:cNvSpPr/>
            <p:nvPr/>
          </p:nvSpPr>
          <p:spPr>
            <a:xfrm>
              <a:off x="4458980" y="2065062"/>
              <a:ext cx="3164222" cy="1041019"/>
            </a:xfrm>
            <a:custGeom>
              <a:avLst/>
              <a:gdLst>
                <a:gd name="connsiteX0" fmla="*/ 0 w 3133188"/>
                <a:gd name="connsiteY0" fmla="*/ 0 h 1879912"/>
                <a:gd name="connsiteX1" fmla="*/ 3133188 w 3133188"/>
                <a:gd name="connsiteY1" fmla="*/ 0 h 1879912"/>
                <a:gd name="connsiteX2" fmla="*/ 3133188 w 3133188"/>
                <a:gd name="connsiteY2" fmla="*/ 1879912 h 1879912"/>
                <a:gd name="connsiteX3" fmla="*/ 0 w 3133188"/>
                <a:gd name="connsiteY3" fmla="*/ 1879912 h 1879912"/>
                <a:gd name="connsiteX4" fmla="*/ 0 w 3133188"/>
                <a:gd name="connsiteY4" fmla="*/ 0 h 1879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188" h="1879912">
                  <a:moveTo>
                    <a:pt x="0" y="0"/>
                  </a:moveTo>
                  <a:lnTo>
                    <a:pt x="3133188" y="0"/>
                  </a:lnTo>
                  <a:lnTo>
                    <a:pt x="3133188" y="1879912"/>
                  </a:lnTo>
                  <a:lnTo>
                    <a:pt x="0" y="1879912"/>
                  </a:lnTo>
                  <a:lnTo>
                    <a:pt x="0" y="0"/>
                  </a:lnTo>
                  <a:close/>
                </a:path>
              </a:pathLst>
            </a:custGeom>
            <a:solidFill>
              <a:srgbClr val="4DAAD3"/>
            </a:solidFill>
          </p:spPr>
          <p:style>
            <a:lnRef idx="2">
              <a:schemeClr val="lt1">
                <a:hueOff val="0"/>
                <a:satOff val="0"/>
                <a:lumOff val="0"/>
                <a:alphaOff val="0"/>
              </a:schemeClr>
            </a:lnRef>
            <a:fillRef idx="1">
              <a:schemeClr val="accent1">
                <a:shade val="80000"/>
                <a:hueOff val="57245"/>
                <a:satOff val="2481"/>
                <a:lumOff val="5629"/>
                <a:alphaOff val="0"/>
              </a:schemeClr>
            </a:fillRef>
            <a:effectRef idx="0">
              <a:schemeClr val="accent1">
                <a:shade val="80000"/>
                <a:hueOff val="57245"/>
                <a:satOff val="2481"/>
                <a:lumOff val="5629"/>
                <a:alphaOff val="0"/>
              </a:schemeClr>
            </a:effectRef>
            <a:fontRef idx="minor">
              <a:schemeClr val="lt1"/>
            </a:fontRef>
          </p:style>
          <p:txBody>
            <a:bodyPr spcFirstLastPara="0" vert="horz" wrap="square" lIns="85344" tIns="85344" rIns="85344" bIns="85344" numCol="1" spcCol="1270" anchor="t" anchorCtr="0">
              <a:noAutofit/>
            </a:bodyPr>
            <a:lstStyle/>
            <a:p>
              <a:pPr marL="0" lvl="0" indent="0" algn="l" defTabSz="533400">
                <a:lnSpc>
                  <a:spcPct val="90000"/>
                </a:lnSpc>
                <a:spcBef>
                  <a:spcPct val="0"/>
                </a:spcBef>
                <a:spcAft>
                  <a:spcPct val="35000"/>
                </a:spcAft>
                <a:buNone/>
              </a:pPr>
              <a:r>
                <a:rPr lang="en-US" sz="1400" b="1" kern="1200" dirty="0">
                  <a:effectLst>
                    <a:outerShdw blurRad="38100" dist="38100" dir="2700000" algn="tl">
                      <a:srgbClr val="000000">
                        <a:alpha val="43137"/>
                      </a:srgbClr>
                    </a:outerShdw>
                  </a:effectLst>
                  <a:latin typeface="+mn-lt"/>
                </a:rPr>
                <a:t>DATA DOWNLOAD AND PROCESSING</a:t>
              </a:r>
              <a:endParaRPr lang="en-IN" sz="1400" b="1" kern="1200" dirty="0">
                <a:effectLst>
                  <a:outerShdw blurRad="38100" dist="38100" dir="2700000" algn="tl">
                    <a:srgbClr val="000000">
                      <a:alpha val="43137"/>
                    </a:srgbClr>
                  </a:outerShdw>
                </a:effectLst>
                <a:latin typeface="+mn-lt"/>
              </a:endParaRPr>
            </a:p>
            <a:p>
              <a:pPr marL="57150" lvl="1" indent="-57150" algn="l" defTabSz="400050">
                <a:lnSpc>
                  <a:spcPct val="90000"/>
                </a:lnSpc>
                <a:spcBef>
                  <a:spcPct val="0"/>
                </a:spcBef>
                <a:spcAft>
                  <a:spcPct val="15000"/>
                </a:spcAft>
                <a:buChar char="•"/>
              </a:pPr>
              <a:r>
                <a:rPr lang="en-IN" sz="1200" kern="1200" dirty="0">
                  <a:latin typeface="+mn-lt"/>
                </a:rPr>
                <a:t>MSS data download, layer stacking and mosaicking</a:t>
              </a:r>
            </a:p>
            <a:p>
              <a:pPr marL="57150" lvl="1" indent="-57150" algn="l" defTabSz="400050">
                <a:lnSpc>
                  <a:spcPct val="90000"/>
                </a:lnSpc>
                <a:spcBef>
                  <a:spcPct val="0"/>
                </a:spcBef>
                <a:spcAft>
                  <a:spcPct val="15000"/>
                </a:spcAft>
                <a:buChar char="•"/>
              </a:pPr>
              <a:r>
                <a:rPr lang="en-US" sz="1200" kern="1200" dirty="0">
                  <a:latin typeface="+mn-lt"/>
                </a:rPr>
                <a:t>DEM data download and mosaicking</a:t>
              </a:r>
              <a:endParaRPr lang="en-IN" sz="1200" kern="1200" dirty="0">
                <a:latin typeface="+mn-lt"/>
              </a:endParaRPr>
            </a:p>
          </p:txBody>
        </p:sp>
        <p:sp>
          <p:nvSpPr>
            <p:cNvPr id="9" name="Freeform: Shape 8">
              <a:extLst>
                <a:ext uri="{FF2B5EF4-FFF2-40B4-BE49-F238E27FC236}">
                  <a16:creationId xmlns:a16="http://schemas.microsoft.com/office/drawing/2014/main" id="{B723D680-7C26-2410-731F-817B2E29557A}"/>
                </a:ext>
              </a:extLst>
            </p:cNvPr>
            <p:cNvSpPr/>
            <p:nvPr/>
          </p:nvSpPr>
          <p:spPr>
            <a:xfrm>
              <a:off x="2061964" y="4077072"/>
              <a:ext cx="7721271" cy="676460"/>
            </a:xfrm>
            <a:custGeom>
              <a:avLst/>
              <a:gdLst>
                <a:gd name="connsiteX0" fmla="*/ 7721271 w 7721271"/>
                <a:gd name="connsiteY0" fmla="*/ 0 h 676460"/>
                <a:gd name="connsiteX1" fmla="*/ 7721271 w 7721271"/>
                <a:gd name="connsiteY1" fmla="*/ 355330 h 676460"/>
                <a:gd name="connsiteX2" fmla="*/ 0 w 7721271"/>
                <a:gd name="connsiteY2" fmla="*/ 355330 h 676460"/>
                <a:gd name="connsiteX3" fmla="*/ 0 w 7721271"/>
                <a:gd name="connsiteY3" fmla="*/ 676460 h 676460"/>
              </a:gdLst>
              <a:ahLst/>
              <a:cxnLst>
                <a:cxn ang="0">
                  <a:pos x="connsiteX0" y="connsiteY0"/>
                </a:cxn>
                <a:cxn ang="0">
                  <a:pos x="connsiteX1" y="connsiteY1"/>
                </a:cxn>
                <a:cxn ang="0">
                  <a:pos x="connsiteX2" y="connsiteY2"/>
                </a:cxn>
                <a:cxn ang="0">
                  <a:pos x="connsiteX3" y="connsiteY3"/>
                </a:cxn>
              </a:cxnLst>
              <a:rect l="l" t="t" r="r" b="b"/>
              <a:pathLst>
                <a:path w="7721271" h="676460">
                  <a:moveTo>
                    <a:pt x="7721271" y="0"/>
                  </a:moveTo>
                  <a:lnTo>
                    <a:pt x="7721271" y="355330"/>
                  </a:lnTo>
                  <a:lnTo>
                    <a:pt x="0" y="355330"/>
                  </a:lnTo>
                  <a:lnTo>
                    <a:pt x="0" y="676460"/>
                  </a:lnTo>
                </a:path>
              </a:pathLst>
            </a:custGeom>
            <a:noFill/>
            <a:ln>
              <a:tailEnd type="arrow"/>
            </a:ln>
          </p:spPr>
          <p:style>
            <a:lnRef idx="1">
              <a:schemeClr val="accent1">
                <a:shade val="90000"/>
                <a:hueOff val="152650"/>
                <a:satOff val="1635"/>
                <a:lumOff val="12950"/>
                <a:alphaOff val="0"/>
              </a:schemeClr>
            </a:lnRef>
            <a:fillRef idx="0">
              <a:scrgbClr r="0" g="0" b="0"/>
            </a:fillRef>
            <a:effectRef idx="0">
              <a:schemeClr val="accent1">
                <a:shade val="90000"/>
                <a:hueOff val="152650"/>
                <a:satOff val="1635"/>
                <a:lumOff val="12950"/>
                <a:alphaOff val="0"/>
              </a:schemeClr>
            </a:effectRef>
            <a:fontRef idx="minor">
              <a:schemeClr val="tx1">
                <a:hueOff val="0"/>
                <a:satOff val="0"/>
                <a:lumOff val="0"/>
                <a:alphaOff val="0"/>
              </a:schemeClr>
            </a:fontRef>
          </p:style>
          <p:txBody>
            <a:bodyPr spcFirstLastPara="0" vert="horz" wrap="square" lIns="3679496" tIns="334623" rIns="3679497" bIns="334624" numCol="1" spcCol="1270" anchor="ctr" anchorCtr="0">
              <a:noAutofit/>
            </a:bodyPr>
            <a:lstStyle/>
            <a:p>
              <a:pPr marL="0" lvl="0" indent="0" algn="ctr" defTabSz="222250">
                <a:lnSpc>
                  <a:spcPct val="90000"/>
                </a:lnSpc>
                <a:spcBef>
                  <a:spcPct val="0"/>
                </a:spcBef>
                <a:spcAft>
                  <a:spcPct val="35000"/>
                </a:spcAft>
                <a:buNone/>
              </a:pPr>
              <a:endParaRPr lang="en-IN" sz="500" kern="1200" dirty="0">
                <a:latin typeface="+mn-lt"/>
              </a:endParaRPr>
            </a:p>
          </p:txBody>
        </p:sp>
        <p:sp>
          <p:nvSpPr>
            <p:cNvPr id="10" name="Freeform: Shape 9">
              <a:extLst>
                <a:ext uri="{FF2B5EF4-FFF2-40B4-BE49-F238E27FC236}">
                  <a16:creationId xmlns:a16="http://schemas.microsoft.com/office/drawing/2014/main" id="{062F15E1-F246-7669-BE09-B62D3B0269FE}"/>
                </a:ext>
              </a:extLst>
            </p:cNvPr>
            <p:cNvSpPr/>
            <p:nvPr/>
          </p:nvSpPr>
          <p:spPr>
            <a:xfrm>
              <a:off x="8313235" y="1631712"/>
              <a:ext cx="3133188" cy="2442306"/>
            </a:xfrm>
            <a:custGeom>
              <a:avLst/>
              <a:gdLst>
                <a:gd name="connsiteX0" fmla="*/ 0 w 3133188"/>
                <a:gd name="connsiteY0" fmla="*/ 0 h 1879912"/>
                <a:gd name="connsiteX1" fmla="*/ 3133188 w 3133188"/>
                <a:gd name="connsiteY1" fmla="*/ 0 h 1879912"/>
                <a:gd name="connsiteX2" fmla="*/ 3133188 w 3133188"/>
                <a:gd name="connsiteY2" fmla="*/ 1879912 h 1879912"/>
                <a:gd name="connsiteX3" fmla="*/ 0 w 3133188"/>
                <a:gd name="connsiteY3" fmla="*/ 1879912 h 1879912"/>
                <a:gd name="connsiteX4" fmla="*/ 0 w 3133188"/>
                <a:gd name="connsiteY4" fmla="*/ 0 h 1879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188" h="1879912">
                  <a:moveTo>
                    <a:pt x="0" y="0"/>
                  </a:moveTo>
                  <a:lnTo>
                    <a:pt x="3133188" y="0"/>
                  </a:lnTo>
                  <a:lnTo>
                    <a:pt x="3133188" y="1879912"/>
                  </a:lnTo>
                  <a:lnTo>
                    <a:pt x="0" y="1879912"/>
                  </a:lnTo>
                  <a:lnTo>
                    <a:pt x="0" y="0"/>
                  </a:lnTo>
                  <a:close/>
                </a:path>
              </a:pathLst>
            </a:custGeom>
            <a:solidFill>
              <a:srgbClr val="6DB8DD"/>
            </a:solidFill>
          </p:spPr>
          <p:style>
            <a:lnRef idx="2">
              <a:schemeClr val="lt1">
                <a:hueOff val="0"/>
                <a:satOff val="0"/>
                <a:lumOff val="0"/>
                <a:alphaOff val="0"/>
              </a:schemeClr>
            </a:lnRef>
            <a:fillRef idx="1">
              <a:schemeClr val="accent1">
                <a:shade val="80000"/>
                <a:hueOff val="114490"/>
                <a:satOff val="4961"/>
                <a:lumOff val="11259"/>
                <a:alphaOff val="0"/>
              </a:schemeClr>
            </a:fillRef>
            <a:effectRef idx="0">
              <a:schemeClr val="accent1">
                <a:shade val="80000"/>
                <a:hueOff val="114490"/>
                <a:satOff val="4961"/>
                <a:lumOff val="11259"/>
                <a:alphaOff val="0"/>
              </a:schemeClr>
            </a:effectRef>
            <a:fontRef idx="minor">
              <a:schemeClr val="lt1"/>
            </a:fontRef>
          </p:style>
          <p:txBody>
            <a:bodyPr spcFirstLastPara="0" vert="horz" wrap="square" lIns="85344" tIns="85344" rIns="85344" bIns="85344" numCol="1" spcCol="1270" anchor="t" anchorCtr="0">
              <a:noAutofit/>
            </a:bodyPr>
            <a:lstStyle/>
            <a:p>
              <a:pPr marL="0" lvl="0" indent="0" algn="l" defTabSz="533400">
                <a:lnSpc>
                  <a:spcPct val="90000"/>
                </a:lnSpc>
                <a:spcBef>
                  <a:spcPct val="0"/>
                </a:spcBef>
                <a:spcAft>
                  <a:spcPct val="35000"/>
                </a:spcAft>
                <a:buNone/>
              </a:pPr>
              <a:r>
                <a:rPr lang="en-US" sz="1400" b="1" kern="1200" dirty="0">
                  <a:effectLst>
                    <a:outerShdw blurRad="38100" dist="38100" dir="2700000" algn="tl">
                      <a:srgbClr val="000000">
                        <a:alpha val="43137"/>
                      </a:srgbClr>
                    </a:outerShdw>
                  </a:effectLst>
                  <a:latin typeface="+mn-lt"/>
                </a:rPr>
                <a:t>GIS ANALYSIS</a:t>
              </a:r>
              <a:endParaRPr lang="en-IN" sz="1400" b="1" kern="1200" dirty="0">
                <a:effectLst>
                  <a:outerShdw blurRad="38100" dist="38100" dir="2700000" algn="tl">
                    <a:srgbClr val="000000">
                      <a:alpha val="43137"/>
                    </a:srgbClr>
                  </a:outerShdw>
                </a:effectLst>
                <a:latin typeface="+mn-lt"/>
              </a:endParaRPr>
            </a:p>
            <a:p>
              <a:pPr marL="57150" lvl="1" indent="-57150" algn="l" defTabSz="400050">
                <a:lnSpc>
                  <a:spcPct val="90000"/>
                </a:lnSpc>
                <a:spcBef>
                  <a:spcPct val="0"/>
                </a:spcBef>
                <a:spcAft>
                  <a:spcPct val="15000"/>
                </a:spcAft>
                <a:buChar char="•"/>
              </a:pPr>
              <a:r>
                <a:rPr lang="en-IN" sz="1200" kern="1200" dirty="0">
                  <a:latin typeface="+mn-lt"/>
                </a:rPr>
                <a:t>Fill DEM</a:t>
              </a:r>
            </a:p>
            <a:p>
              <a:pPr marL="57150" lvl="1" indent="-57150" algn="l" defTabSz="400050">
                <a:lnSpc>
                  <a:spcPct val="90000"/>
                </a:lnSpc>
                <a:spcBef>
                  <a:spcPct val="0"/>
                </a:spcBef>
                <a:spcAft>
                  <a:spcPct val="15000"/>
                </a:spcAft>
                <a:buChar char="•"/>
              </a:pPr>
              <a:r>
                <a:rPr lang="en-IN" sz="1200" kern="1200" dirty="0">
                  <a:latin typeface="+mn-lt"/>
                </a:rPr>
                <a:t>Flow direction</a:t>
              </a:r>
              <a:endParaRPr lang="en-US" sz="1200" kern="1200" dirty="0">
                <a:latin typeface="+mn-lt"/>
              </a:endParaRPr>
            </a:p>
            <a:p>
              <a:pPr marL="57150" lvl="1" indent="-57150" algn="l" defTabSz="400050">
                <a:lnSpc>
                  <a:spcPct val="90000"/>
                </a:lnSpc>
                <a:spcBef>
                  <a:spcPct val="0"/>
                </a:spcBef>
                <a:spcAft>
                  <a:spcPct val="15000"/>
                </a:spcAft>
                <a:buChar char="•"/>
              </a:pPr>
              <a:r>
                <a:rPr lang="en-IN" sz="1200" kern="1200" dirty="0">
                  <a:latin typeface="+mn-lt"/>
                </a:rPr>
                <a:t>Flow accumulation</a:t>
              </a:r>
              <a:endParaRPr lang="en-US" sz="1200" kern="1200" dirty="0">
                <a:latin typeface="+mn-lt"/>
              </a:endParaRPr>
            </a:p>
            <a:p>
              <a:pPr marL="57150" lvl="1" indent="-57150" algn="l" defTabSz="400050">
                <a:lnSpc>
                  <a:spcPct val="90000"/>
                </a:lnSpc>
                <a:spcBef>
                  <a:spcPct val="0"/>
                </a:spcBef>
                <a:spcAft>
                  <a:spcPct val="15000"/>
                </a:spcAft>
                <a:buChar char="•"/>
              </a:pPr>
              <a:r>
                <a:rPr lang="en-IN" sz="1200" kern="1200" dirty="0">
                  <a:latin typeface="+mn-lt"/>
                </a:rPr>
                <a:t>Flow length calculation</a:t>
              </a:r>
              <a:endParaRPr lang="en-US" sz="1200" kern="1200" dirty="0">
                <a:latin typeface="+mn-lt"/>
              </a:endParaRPr>
            </a:p>
            <a:p>
              <a:pPr marL="57150" lvl="1" indent="-57150" algn="l" defTabSz="400050">
                <a:lnSpc>
                  <a:spcPct val="90000"/>
                </a:lnSpc>
                <a:spcBef>
                  <a:spcPct val="0"/>
                </a:spcBef>
                <a:spcAft>
                  <a:spcPct val="15000"/>
                </a:spcAft>
                <a:buChar char="•"/>
              </a:pPr>
              <a:r>
                <a:rPr lang="en-IN" sz="1200" kern="1200" dirty="0">
                  <a:latin typeface="+mn-lt"/>
                </a:rPr>
                <a:t>Stream network delineation</a:t>
              </a:r>
              <a:endParaRPr lang="en-US" sz="1200" kern="1200" dirty="0">
                <a:latin typeface="+mn-lt"/>
              </a:endParaRPr>
            </a:p>
            <a:p>
              <a:pPr marL="57150" lvl="1" indent="-57150" algn="l" defTabSz="400050">
                <a:lnSpc>
                  <a:spcPct val="90000"/>
                </a:lnSpc>
                <a:spcBef>
                  <a:spcPct val="0"/>
                </a:spcBef>
                <a:spcAft>
                  <a:spcPct val="15000"/>
                </a:spcAft>
                <a:buChar char="•"/>
              </a:pPr>
              <a:r>
                <a:rPr lang="en-IN" sz="1200" kern="1200" dirty="0">
                  <a:latin typeface="+mn-lt"/>
                </a:rPr>
                <a:t>Selection of outlet point</a:t>
              </a:r>
              <a:endParaRPr lang="en-US" sz="1200" kern="1200" dirty="0">
                <a:latin typeface="+mn-lt"/>
              </a:endParaRPr>
            </a:p>
            <a:p>
              <a:pPr marL="57150" lvl="1" indent="-57150" algn="l" defTabSz="400050">
                <a:lnSpc>
                  <a:spcPct val="90000"/>
                </a:lnSpc>
                <a:spcBef>
                  <a:spcPct val="0"/>
                </a:spcBef>
                <a:spcAft>
                  <a:spcPct val="15000"/>
                </a:spcAft>
                <a:buChar char="•"/>
              </a:pPr>
              <a:r>
                <a:rPr lang="en-IN" sz="1200" kern="1200" dirty="0">
                  <a:latin typeface="+mn-lt"/>
                </a:rPr>
                <a:t>Watershed delineation</a:t>
              </a:r>
              <a:endParaRPr lang="en-US" sz="1200" kern="1200" dirty="0">
                <a:latin typeface="+mn-lt"/>
              </a:endParaRPr>
            </a:p>
            <a:p>
              <a:pPr marL="57150" lvl="1" indent="-57150" algn="l" defTabSz="400050">
                <a:lnSpc>
                  <a:spcPct val="90000"/>
                </a:lnSpc>
                <a:spcBef>
                  <a:spcPct val="0"/>
                </a:spcBef>
                <a:spcAft>
                  <a:spcPct val="15000"/>
                </a:spcAft>
                <a:buChar char="•"/>
              </a:pPr>
              <a:r>
                <a:rPr lang="en-IN" sz="1200" kern="1200" dirty="0">
                  <a:latin typeface="+mn-lt"/>
                </a:rPr>
                <a:t>Spatial extraction using watershed boundary</a:t>
              </a:r>
              <a:endParaRPr lang="en-US" sz="1200" kern="1200" dirty="0"/>
            </a:p>
            <a:p>
              <a:pPr marL="57150" lvl="1" indent="-57150" algn="l" defTabSz="400050">
                <a:lnSpc>
                  <a:spcPct val="90000"/>
                </a:lnSpc>
                <a:spcBef>
                  <a:spcPct val="0"/>
                </a:spcBef>
                <a:spcAft>
                  <a:spcPct val="15000"/>
                </a:spcAft>
                <a:buChar char="•"/>
              </a:pPr>
              <a:r>
                <a:rPr lang="en-IN" sz="1200" kern="1200" dirty="0"/>
                <a:t>River centreline delineation</a:t>
              </a:r>
              <a:endParaRPr lang="en-US" sz="1200" kern="1200" dirty="0"/>
            </a:p>
            <a:p>
              <a:pPr marL="57150" lvl="1" indent="-57150" algn="l" defTabSz="400050">
                <a:lnSpc>
                  <a:spcPct val="90000"/>
                </a:lnSpc>
                <a:spcBef>
                  <a:spcPct val="0"/>
                </a:spcBef>
                <a:spcAft>
                  <a:spcPct val="15000"/>
                </a:spcAft>
                <a:buChar char="•"/>
              </a:pPr>
              <a:r>
                <a:rPr lang="en-IN" sz="1200" kern="1200" dirty="0"/>
                <a:t>Floodplain demarcation</a:t>
              </a:r>
              <a:endParaRPr lang="en-US" sz="1200" kern="1200" dirty="0"/>
            </a:p>
          </p:txBody>
        </p:sp>
        <p:sp>
          <p:nvSpPr>
            <p:cNvPr id="11" name="Freeform: Shape 10">
              <a:extLst>
                <a:ext uri="{FF2B5EF4-FFF2-40B4-BE49-F238E27FC236}">
                  <a16:creationId xmlns:a16="http://schemas.microsoft.com/office/drawing/2014/main" id="{50CD79B9-1696-D6BC-9218-8F46B35AEAB1}"/>
                </a:ext>
              </a:extLst>
            </p:cNvPr>
            <p:cNvSpPr/>
            <p:nvPr/>
          </p:nvSpPr>
          <p:spPr>
            <a:xfrm>
              <a:off x="3500432" y="5678803"/>
              <a:ext cx="1818080" cy="45719"/>
            </a:xfrm>
            <a:custGeom>
              <a:avLst/>
              <a:gdLst>
                <a:gd name="connsiteX0" fmla="*/ 0 w 737814"/>
                <a:gd name="connsiteY0" fmla="*/ 45720 h 91440"/>
                <a:gd name="connsiteX1" fmla="*/ 386007 w 737814"/>
                <a:gd name="connsiteY1" fmla="*/ 45720 h 91440"/>
                <a:gd name="connsiteX2" fmla="*/ 386007 w 737814"/>
                <a:gd name="connsiteY2" fmla="*/ 55533 h 91440"/>
                <a:gd name="connsiteX3" fmla="*/ 737814 w 737814"/>
                <a:gd name="connsiteY3" fmla="*/ 55533 h 91440"/>
              </a:gdLst>
              <a:ahLst/>
              <a:cxnLst>
                <a:cxn ang="0">
                  <a:pos x="connsiteX0" y="connsiteY0"/>
                </a:cxn>
                <a:cxn ang="0">
                  <a:pos x="connsiteX1" y="connsiteY1"/>
                </a:cxn>
                <a:cxn ang="0">
                  <a:pos x="connsiteX2" y="connsiteY2"/>
                </a:cxn>
                <a:cxn ang="0">
                  <a:pos x="connsiteX3" y="connsiteY3"/>
                </a:cxn>
              </a:cxnLst>
              <a:rect l="l" t="t" r="r" b="b"/>
              <a:pathLst>
                <a:path w="737814" h="91440">
                  <a:moveTo>
                    <a:pt x="0" y="45720"/>
                  </a:moveTo>
                  <a:lnTo>
                    <a:pt x="386007" y="45720"/>
                  </a:lnTo>
                  <a:lnTo>
                    <a:pt x="386007" y="55533"/>
                  </a:lnTo>
                  <a:lnTo>
                    <a:pt x="737814" y="55533"/>
                  </a:lnTo>
                </a:path>
              </a:pathLst>
            </a:custGeom>
            <a:noFill/>
            <a:ln>
              <a:tailEnd type="arrow"/>
            </a:ln>
          </p:spPr>
          <p:style>
            <a:lnRef idx="1">
              <a:schemeClr val="accent1">
                <a:shade val="90000"/>
                <a:hueOff val="228974"/>
                <a:satOff val="2453"/>
                <a:lumOff val="19425"/>
                <a:alphaOff val="0"/>
              </a:schemeClr>
            </a:lnRef>
            <a:fillRef idx="0">
              <a:scrgbClr r="0" g="0" b="0"/>
            </a:fillRef>
            <a:effectRef idx="0">
              <a:schemeClr val="accent1">
                <a:shade val="90000"/>
                <a:hueOff val="228974"/>
                <a:satOff val="2453"/>
                <a:lumOff val="19425"/>
                <a:alphaOff val="0"/>
              </a:schemeClr>
            </a:effectRef>
            <a:fontRef idx="minor">
              <a:schemeClr val="tx1">
                <a:hueOff val="0"/>
                <a:satOff val="0"/>
                <a:lumOff val="0"/>
                <a:alphaOff val="0"/>
              </a:schemeClr>
            </a:fontRef>
          </p:style>
          <p:txBody>
            <a:bodyPr spcFirstLastPara="0" vert="horz" wrap="square" lIns="362395" tIns="42113" rIns="362396" bIns="42114" numCol="1" spcCol="1270" anchor="ctr" anchorCtr="0">
              <a:noAutofit/>
            </a:bodyPr>
            <a:lstStyle/>
            <a:p>
              <a:pPr marL="0" lvl="0" indent="0" algn="ctr" defTabSz="222250">
                <a:lnSpc>
                  <a:spcPct val="90000"/>
                </a:lnSpc>
                <a:spcBef>
                  <a:spcPct val="0"/>
                </a:spcBef>
                <a:spcAft>
                  <a:spcPct val="35000"/>
                </a:spcAft>
                <a:buNone/>
              </a:pPr>
              <a:endParaRPr lang="en-IN" sz="500" kern="1200" dirty="0">
                <a:latin typeface="+mn-lt"/>
              </a:endParaRPr>
            </a:p>
          </p:txBody>
        </p:sp>
        <p:sp>
          <p:nvSpPr>
            <p:cNvPr id="12" name="Freeform: Shape 11">
              <a:extLst>
                <a:ext uri="{FF2B5EF4-FFF2-40B4-BE49-F238E27FC236}">
                  <a16:creationId xmlns:a16="http://schemas.microsoft.com/office/drawing/2014/main" id="{577FFB51-9799-C24C-795D-BE9B6E99D6DA}"/>
                </a:ext>
              </a:extLst>
            </p:cNvPr>
            <p:cNvSpPr/>
            <p:nvPr/>
          </p:nvSpPr>
          <p:spPr>
            <a:xfrm>
              <a:off x="637992" y="4755284"/>
              <a:ext cx="2864132" cy="1879912"/>
            </a:xfrm>
            <a:custGeom>
              <a:avLst/>
              <a:gdLst>
                <a:gd name="connsiteX0" fmla="*/ 0 w 3133188"/>
                <a:gd name="connsiteY0" fmla="*/ 0 h 2503592"/>
                <a:gd name="connsiteX1" fmla="*/ 3133188 w 3133188"/>
                <a:gd name="connsiteY1" fmla="*/ 0 h 2503592"/>
                <a:gd name="connsiteX2" fmla="*/ 3133188 w 3133188"/>
                <a:gd name="connsiteY2" fmla="*/ 2503592 h 2503592"/>
                <a:gd name="connsiteX3" fmla="*/ 0 w 3133188"/>
                <a:gd name="connsiteY3" fmla="*/ 2503592 h 2503592"/>
                <a:gd name="connsiteX4" fmla="*/ 0 w 3133188"/>
                <a:gd name="connsiteY4" fmla="*/ 0 h 2503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188" h="2503592">
                  <a:moveTo>
                    <a:pt x="0" y="0"/>
                  </a:moveTo>
                  <a:lnTo>
                    <a:pt x="3133188" y="0"/>
                  </a:lnTo>
                  <a:lnTo>
                    <a:pt x="3133188" y="2503592"/>
                  </a:lnTo>
                  <a:lnTo>
                    <a:pt x="0" y="2503592"/>
                  </a:lnTo>
                  <a:lnTo>
                    <a:pt x="0" y="0"/>
                  </a:lnTo>
                  <a:close/>
                </a:path>
              </a:pathLst>
            </a:custGeom>
            <a:solidFill>
              <a:srgbClr val="83C4E5"/>
            </a:solidFill>
          </p:spPr>
          <p:style>
            <a:lnRef idx="2">
              <a:schemeClr val="lt1">
                <a:hueOff val="0"/>
                <a:satOff val="0"/>
                <a:lumOff val="0"/>
                <a:alphaOff val="0"/>
              </a:schemeClr>
            </a:lnRef>
            <a:fillRef idx="1">
              <a:schemeClr val="accent1">
                <a:shade val="80000"/>
                <a:hueOff val="171735"/>
                <a:satOff val="7442"/>
                <a:lumOff val="16888"/>
                <a:alphaOff val="0"/>
              </a:schemeClr>
            </a:fillRef>
            <a:effectRef idx="0">
              <a:schemeClr val="accent1">
                <a:shade val="80000"/>
                <a:hueOff val="171735"/>
                <a:satOff val="7442"/>
                <a:lumOff val="16888"/>
                <a:alphaOff val="0"/>
              </a:schemeClr>
            </a:effectRef>
            <a:fontRef idx="minor">
              <a:schemeClr val="lt1"/>
            </a:fontRef>
          </p:style>
          <p:txBody>
            <a:bodyPr spcFirstLastPara="0" vert="horz" wrap="square" lIns="142240" tIns="142240" rIns="142240" bIns="142240" numCol="1" spcCol="1270" anchor="t" anchorCtr="0">
              <a:noAutofit/>
            </a:bodyPr>
            <a:lstStyle/>
            <a:p>
              <a:pPr marL="0" lvl="0" indent="0" algn="l" defTabSz="889000">
                <a:lnSpc>
                  <a:spcPct val="90000"/>
                </a:lnSpc>
                <a:spcBef>
                  <a:spcPct val="0"/>
                </a:spcBef>
                <a:spcAft>
                  <a:spcPct val="35000"/>
                </a:spcAft>
                <a:buNone/>
              </a:pPr>
              <a:r>
                <a:rPr lang="en-IN" sz="1400" b="1" kern="1200" dirty="0">
                  <a:effectLst>
                    <a:outerShdw blurRad="38100" dist="38100" dir="2700000" algn="tl">
                      <a:srgbClr val="000000">
                        <a:alpha val="43137"/>
                      </a:srgbClr>
                    </a:outerShdw>
                  </a:effectLst>
                  <a:latin typeface="+mn-lt"/>
                </a:rPr>
                <a:t>MORPHOTECTONIC ANALYSIS</a:t>
              </a:r>
            </a:p>
            <a:p>
              <a:pPr marL="114300" lvl="1" indent="-114300" algn="l" defTabSz="622300">
                <a:lnSpc>
                  <a:spcPct val="90000"/>
                </a:lnSpc>
                <a:spcBef>
                  <a:spcPct val="0"/>
                </a:spcBef>
                <a:spcAft>
                  <a:spcPct val="15000"/>
                </a:spcAft>
                <a:buChar char="•"/>
              </a:pPr>
              <a:r>
                <a:rPr lang="en-IN" sz="1200" kern="1200" dirty="0">
                  <a:latin typeface="+mn-lt"/>
                </a:rPr>
                <a:t>Basin Elongation Ratio</a:t>
              </a:r>
            </a:p>
            <a:p>
              <a:pPr marL="114300" lvl="1" indent="-114300" algn="l" defTabSz="622300">
                <a:lnSpc>
                  <a:spcPct val="90000"/>
                </a:lnSpc>
                <a:spcBef>
                  <a:spcPct val="0"/>
                </a:spcBef>
                <a:spcAft>
                  <a:spcPct val="15000"/>
                </a:spcAft>
                <a:buChar char="•"/>
              </a:pPr>
              <a:r>
                <a:rPr lang="en-IN" sz="1200" kern="1200" dirty="0">
                  <a:latin typeface="+mn-lt"/>
                </a:rPr>
                <a:t>Transverse Topographic Symmetry</a:t>
              </a:r>
              <a:endParaRPr lang="en-US" sz="1200" kern="1200" dirty="0">
                <a:latin typeface="+mn-lt"/>
              </a:endParaRPr>
            </a:p>
            <a:p>
              <a:pPr marL="114300" lvl="1" indent="-114300" algn="l" defTabSz="622300">
                <a:lnSpc>
                  <a:spcPct val="90000"/>
                </a:lnSpc>
                <a:spcBef>
                  <a:spcPct val="0"/>
                </a:spcBef>
                <a:spcAft>
                  <a:spcPct val="15000"/>
                </a:spcAft>
                <a:buChar char="•"/>
              </a:pPr>
              <a:r>
                <a:rPr lang="en-IN" sz="1200" kern="1200" dirty="0">
                  <a:latin typeface="+mn-lt"/>
                </a:rPr>
                <a:t>Asymmetric Factor</a:t>
              </a:r>
              <a:endParaRPr lang="en-US" sz="1200" kern="1200" dirty="0">
                <a:latin typeface="+mn-lt"/>
              </a:endParaRPr>
            </a:p>
            <a:p>
              <a:pPr marL="114300" lvl="1" indent="-114300" algn="l" defTabSz="622300">
                <a:lnSpc>
                  <a:spcPct val="90000"/>
                </a:lnSpc>
                <a:spcBef>
                  <a:spcPct val="0"/>
                </a:spcBef>
                <a:spcAft>
                  <a:spcPct val="15000"/>
                </a:spcAft>
                <a:buChar char="•"/>
              </a:pPr>
              <a:r>
                <a:rPr lang="en-IN" sz="1200" kern="1200" dirty="0">
                  <a:latin typeface="+mn-lt"/>
                </a:rPr>
                <a:t>Valley Floor Width to Valley Height Ratio</a:t>
              </a:r>
              <a:endParaRPr lang="en-US" sz="1200" kern="1200" dirty="0">
                <a:latin typeface="+mn-lt"/>
              </a:endParaRPr>
            </a:p>
            <a:p>
              <a:pPr marL="114300" lvl="1" indent="-114300" algn="l" defTabSz="622300">
                <a:lnSpc>
                  <a:spcPct val="90000"/>
                </a:lnSpc>
                <a:spcBef>
                  <a:spcPct val="0"/>
                </a:spcBef>
                <a:spcAft>
                  <a:spcPct val="15000"/>
                </a:spcAft>
                <a:buChar char="•"/>
              </a:pPr>
              <a:r>
                <a:rPr lang="en-IN" sz="1200" kern="1200" dirty="0">
                  <a:latin typeface="+mn-lt"/>
                </a:rPr>
                <a:t>Mountain Front Sinuosity</a:t>
              </a:r>
              <a:endParaRPr lang="en-US" sz="1200" kern="1200" dirty="0">
                <a:latin typeface="+mn-lt"/>
              </a:endParaRPr>
            </a:p>
            <a:p>
              <a:pPr marL="114300" lvl="1" indent="-114300" algn="l" defTabSz="622300">
                <a:lnSpc>
                  <a:spcPct val="90000"/>
                </a:lnSpc>
                <a:spcBef>
                  <a:spcPct val="0"/>
                </a:spcBef>
                <a:spcAft>
                  <a:spcPct val="15000"/>
                </a:spcAft>
                <a:buChar char="•"/>
              </a:pPr>
              <a:r>
                <a:rPr lang="en-IN" sz="1200" kern="1200" dirty="0">
                  <a:latin typeface="+mn-lt"/>
                </a:rPr>
                <a:t>Stream Length Gradient Index</a:t>
              </a:r>
              <a:endParaRPr lang="en-US" sz="1200" kern="1200" dirty="0">
                <a:latin typeface="+mn-lt"/>
              </a:endParaRPr>
            </a:p>
          </p:txBody>
        </p:sp>
        <p:sp>
          <p:nvSpPr>
            <p:cNvPr id="13" name="Freeform: Shape 12">
              <a:extLst>
                <a:ext uri="{FF2B5EF4-FFF2-40B4-BE49-F238E27FC236}">
                  <a16:creationId xmlns:a16="http://schemas.microsoft.com/office/drawing/2014/main" id="{45194EED-6F71-72D4-ADBF-5B9E9AB8AD25}"/>
                </a:ext>
              </a:extLst>
            </p:cNvPr>
            <p:cNvSpPr/>
            <p:nvPr/>
          </p:nvSpPr>
          <p:spPr>
            <a:xfrm>
              <a:off x="5318512" y="5305422"/>
              <a:ext cx="2808312" cy="825621"/>
            </a:xfrm>
            <a:custGeom>
              <a:avLst/>
              <a:gdLst>
                <a:gd name="connsiteX0" fmla="*/ 0 w 3542915"/>
                <a:gd name="connsiteY0" fmla="*/ 0 h 1879912"/>
                <a:gd name="connsiteX1" fmla="*/ 3542915 w 3542915"/>
                <a:gd name="connsiteY1" fmla="*/ 0 h 1879912"/>
                <a:gd name="connsiteX2" fmla="*/ 3542915 w 3542915"/>
                <a:gd name="connsiteY2" fmla="*/ 1879912 h 1879912"/>
                <a:gd name="connsiteX3" fmla="*/ 0 w 3542915"/>
                <a:gd name="connsiteY3" fmla="*/ 1879912 h 1879912"/>
                <a:gd name="connsiteX4" fmla="*/ 0 w 3542915"/>
                <a:gd name="connsiteY4" fmla="*/ 0 h 1879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2915" h="1879912">
                  <a:moveTo>
                    <a:pt x="0" y="0"/>
                  </a:moveTo>
                  <a:lnTo>
                    <a:pt x="3542915" y="0"/>
                  </a:lnTo>
                  <a:lnTo>
                    <a:pt x="3542915" y="1879912"/>
                  </a:lnTo>
                  <a:lnTo>
                    <a:pt x="0" y="1879912"/>
                  </a:lnTo>
                  <a:lnTo>
                    <a:pt x="0" y="0"/>
                  </a:lnTo>
                  <a:close/>
                </a:path>
              </a:pathLst>
            </a:custGeom>
            <a:solidFill>
              <a:srgbClr val="99CEEB"/>
            </a:solidFill>
          </p:spPr>
          <p:style>
            <a:lnRef idx="2">
              <a:schemeClr val="lt1">
                <a:hueOff val="0"/>
                <a:satOff val="0"/>
                <a:lumOff val="0"/>
                <a:alphaOff val="0"/>
              </a:schemeClr>
            </a:lnRef>
            <a:fillRef idx="1">
              <a:schemeClr val="accent1">
                <a:shade val="80000"/>
                <a:hueOff val="228980"/>
                <a:satOff val="9923"/>
                <a:lumOff val="22517"/>
                <a:alphaOff val="0"/>
              </a:schemeClr>
            </a:fillRef>
            <a:effectRef idx="0">
              <a:schemeClr val="accent1">
                <a:shade val="80000"/>
                <a:hueOff val="228980"/>
                <a:satOff val="9923"/>
                <a:lumOff val="22517"/>
                <a:alphaOff val="0"/>
              </a:schemeClr>
            </a:effectRef>
            <a:fontRef idx="minor">
              <a:schemeClr val="lt1"/>
            </a:fontRef>
          </p:style>
          <p:txBody>
            <a:bodyPr spcFirstLastPara="0" vert="horz" wrap="square" lIns="85344" tIns="85344" rIns="85344" bIns="85344" numCol="1" spcCol="1270" anchor="t" anchorCtr="0">
              <a:noAutofit/>
            </a:bodyPr>
            <a:lstStyle/>
            <a:p>
              <a:pPr lvl="0" algn="ctr" defTabSz="533400">
                <a:lnSpc>
                  <a:spcPct val="90000"/>
                </a:lnSpc>
                <a:spcBef>
                  <a:spcPct val="0"/>
                </a:spcBef>
                <a:spcAft>
                  <a:spcPct val="35000"/>
                </a:spcAft>
              </a:pPr>
              <a:r>
                <a:rPr lang="en-IN" sz="1200" b="1" kern="1200" dirty="0">
                  <a:effectLst>
                    <a:outerShdw blurRad="38100" dist="38100" dir="2700000" algn="tl">
                      <a:srgbClr val="000000">
                        <a:alpha val="43137"/>
                      </a:srgbClr>
                    </a:outerShdw>
                  </a:effectLst>
                  <a:latin typeface="+mn-lt"/>
                </a:rPr>
                <a:t>INFERENCE </a:t>
              </a:r>
              <a:r>
                <a:rPr lang="en-IN" sz="1200" b="1" dirty="0">
                  <a:effectLst>
                    <a:outerShdw blurRad="38100" dist="38100" dir="2700000" algn="tl">
                      <a:srgbClr val="000000">
                        <a:alpha val="43137"/>
                      </a:srgbClr>
                    </a:outerShdw>
                  </a:effectLst>
                </a:rPr>
                <a:t>ON INFLUENCE OF TECTONIC ACTIVITIES ON </a:t>
              </a:r>
              <a:r>
                <a:rPr lang="en-IN" sz="1200" b="1" kern="1200" dirty="0">
                  <a:effectLst>
                    <a:outerShdw blurRad="38100" dist="38100" dir="2700000" algn="tl">
                      <a:srgbClr val="000000">
                        <a:alpha val="43137"/>
                      </a:srgbClr>
                    </a:outerShdw>
                  </a:effectLst>
                  <a:latin typeface="+mn-lt"/>
                </a:rPr>
                <a:t>CHANNEL EVOLUTION OF GANGA RIVER</a:t>
              </a:r>
            </a:p>
            <a:p>
              <a:pPr marL="57150" lvl="1" indent="-57150" algn="l" defTabSz="400050">
                <a:lnSpc>
                  <a:spcPct val="90000"/>
                </a:lnSpc>
                <a:spcBef>
                  <a:spcPct val="0"/>
                </a:spcBef>
                <a:spcAft>
                  <a:spcPct val="15000"/>
                </a:spcAft>
                <a:buChar char="•"/>
              </a:pPr>
              <a:endParaRPr lang="en-IN" sz="900" kern="1200" dirty="0">
                <a:latin typeface="+mn-lt"/>
              </a:endParaRPr>
            </a:p>
          </p:txBody>
        </p:sp>
      </p:grpSp>
    </p:spTree>
    <p:extLst>
      <p:ext uri="{BB962C8B-B14F-4D97-AF65-F5344CB8AC3E}">
        <p14:creationId xmlns:p14="http://schemas.microsoft.com/office/powerpoint/2010/main" val="213448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B37D99-2CE3-B1A6-DCD6-29C288BD7C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4092" y="260648"/>
            <a:ext cx="8950147" cy="6329005"/>
          </a:xfrm>
          <a:prstGeom prst="rect">
            <a:avLst/>
          </a:prstGeom>
        </p:spPr>
      </p:pic>
      <p:sp>
        <p:nvSpPr>
          <p:cNvPr id="2" name="Title 1">
            <a:extLst>
              <a:ext uri="{FF2B5EF4-FFF2-40B4-BE49-F238E27FC236}">
                <a16:creationId xmlns:a16="http://schemas.microsoft.com/office/drawing/2014/main" id="{AF53EE5A-31E8-7695-D008-8FEB1AA3599C}"/>
              </a:ext>
            </a:extLst>
          </p:cNvPr>
          <p:cNvSpPr>
            <a:spLocks noGrp="1"/>
          </p:cNvSpPr>
          <p:nvPr>
            <p:ph type="title"/>
          </p:nvPr>
        </p:nvSpPr>
        <p:spPr>
          <a:xfrm>
            <a:off x="281535" y="116632"/>
            <a:ext cx="2860735" cy="601117"/>
          </a:xfrm>
        </p:spPr>
        <p:txBody>
          <a:bodyPr/>
          <a:lstStyle/>
          <a:p>
            <a:r>
              <a:rPr lang="en-IN" dirty="0"/>
              <a:t>Study area:</a:t>
            </a:r>
            <a:endParaRPr lang="en-US" dirty="0"/>
          </a:p>
        </p:txBody>
      </p:sp>
      <p:sp>
        <p:nvSpPr>
          <p:cNvPr id="3" name="Content Placeholder 2">
            <a:extLst>
              <a:ext uri="{FF2B5EF4-FFF2-40B4-BE49-F238E27FC236}">
                <a16:creationId xmlns:a16="http://schemas.microsoft.com/office/drawing/2014/main" id="{5D47FB5E-FAD0-B39C-37C8-09E536456173}"/>
              </a:ext>
            </a:extLst>
          </p:cNvPr>
          <p:cNvSpPr>
            <a:spLocks noGrp="1"/>
          </p:cNvSpPr>
          <p:nvPr>
            <p:ph sz="half" idx="1"/>
          </p:nvPr>
        </p:nvSpPr>
        <p:spPr>
          <a:xfrm>
            <a:off x="379754" y="757005"/>
            <a:ext cx="2664296" cy="5832648"/>
          </a:xfrm>
          <a:solidFill>
            <a:schemeClr val="bg1"/>
          </a:solidFill>
        </p:spPr>
        <p:txBody>
          <a:bodyPr>
            <a:normAutofit/>
          </a:bodyPr>
          <a:lstStyle/>
          <a:p>
            <a:r>
              <a:rPr lang="en-IN" dirty="0" err="1"/>
              <a:t>Rudraprayag</a:t>
            </a:r>
            <a:r>
              <a:rPr lang="en-IN" dirty="0"/>
              <a:t>: Confluence of </a:t>
            </a:r>
            <a:r>
              <a:rPr lang="en-IN" dirty="0" err="1"/>
              <a:t>Mandakini</a:t>
            </a:r>
            <a:r>
              <a:rPr lang="en-IN" dirty="0"/>
              <a:t> and </a:t>
            </a:r>
            <a:r>
              <a:rPr lang="en-IN" dirty="0" err="1"/>
              <a:t>Alaknanda</a:t>
            </a:r>
            <a:endParaRPr lang="en-IN" dirty="0"/>
          </a:p>
          <a:p>
            <a:r>
              <a:rPr lang="en-IN" dirty="0" err="1"/>
              <a:t>Devprayag</a:t>
            </a:r>
            <a:r>
              <a:rPr lang="en-IN" dirty="0"/>
              <a:t>: Confluence of Bhagirathi and </a:t>
            </a:r>
            <a:r>
              <a:rPr lang="en-IN" dirty="0" err="1"/>
              <a:t>Alaknanda</a:t>
            </a:r>
            <a:endParaRPr lang="en-IN" dirty="0"/>
          </a:p>
          <a:p>
            <a:r>
              <a:rPr lang="en-IN" dirty="0"/>
              <a:t>Ganga Barrage:</a:t>
            </a:r>
          </a:p>
          <a:p>
            <a:pPr marL="301752" lvl="1" indent="0">
              <a:buNone/>
            </a:pPr>
            <a:r>
              <a:rPr lang="en-IN" sz="2400" dirty="0"/>
              <a:t>Near Kanpur</a:t>
            </a:r>
          </a:p>
          <a:p>
            <a:r>
              <a:rPr lang="en-IN" dirty="0" err="1"/>
              <a:t>Bhimgoda</a:t>
            </a:r>
            <a:r>
              <a:rPr lang="en-IN" dirty="0"/>
              <a:t> Barrage (Irrigation, HEP, Flood control) : Near Haridwar</a:t>
            </a:r>
            <a:endParaRPr lang="en-US" dirty="0"/>
          </a:p>
        </p:txBody>
      </p:sp>
    </p:spTree>
    <p:extLst>
      <p:ext uri="{BB962C8B-B14F-4D97-AF65-F5344CB8AC3E}">
        <p14:creationId xmlns:p14="http://schemas.microsoft.com/office/powerpoint/2010/main" val="170411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a:t>
            </a:r>
          </a:p>
        </p:txBody>
      </p:sp>
      <p:sp>
        <p:nvSpPr>
          <p:cNvPr id="5" name="Content Placeholder 4"/>
          <p:cNvSpPr>
            <a:spLocks noGrp="1"/>
          </p:cNvSpPr>
          <p:nvPr>
            <p:ph sz="half" idx="1"/>
          </p:nvPr>
        </p:nvSpPr>
        <p:spPr>
          <a:xfrm>
            <a:off x="1053852" y="1844824"/>
            <a:ext cx="4758989" cy="4267200"/>
          </a:xfrm>
        </p:spPr>
        <p:txBody>
          <a:bodyPr>
            <a:normAutofit/>
          </a:bodyPr>
          <a:lstStyle/>
          <a:p>
            <a:r>
              <a:rPr lang="en-US" sz="2800" dirty="0"/>
              <a:t>CartoDEM (Version 3) – 30m </a:t>
            </a:r>
          </a:p>
          <a:p>
            <a:pPr lvl="1"/>
            <a:r>
              <a:rPr lang="en-US" dirty="0"/>
              <a:t>Horizontal accuracy: 15m</a:t>
            </a:r>
          </a:p>
          <a:p>
            <a:pPr lvl="1"/>
            <a:r>
              <a:rPr lang="en-US" sz="2200" dirty="0"/>
              <a:t>Vertical accuracy: 8m</a:t>
            </a:r>
          </a:p>
          <a:p>
            <a:r>
              <a:rPr lang="en-US" sz="2800" dirty="0"/>
              <a:t>Extent:</a:t>
            </a:r>
          </a:p>
          <a:p>
            <a:pPr lvl="1"/>
            <a:r>
              <a:rPr lang="en-US" sz="2800" dirty="0"/>
              <a:t>29°23’22”N to 31°11’30”N</a:t>
            </a:r>
          </a:p>
          <a:p>
            <a:pPr lvl="1"/>
            <a:r>
              <a:rPr lang="en-US" sz="2800" dirty="0"/>
              <a:t>76°38’41”E to 80°19’18”E</a:t>
            </a:r>
          </a:p>
          <a:p>
            <a:pPr lvl="1"/>
            <a:r>
              <a:rPr lang="en-US" sz="2800" dirty="0"/>
              <a:t>22 tiles</a:t>
            </a:r>
          </a:p>
          <a:p>
            <a:r>
              <a:rPr lang="en-US" sz="2800" dirty="0"/>
              <a:t>29</a:t>
            </a:r>
            <a:r>
              <a:rPr lang="en-US" sz="2800" baseline="30000" dirty="0"/>
              <a:t>th</a:t>
            </a:r>
            <a:r>
              <a:rPr lang="en-US" sz="2800" dirty="0"/>
              <a:t> April 2015</a:t>
            </a:r>
          </a:p>
          <a:p>
            <a:endParaRPr lang="en-US" dirty="0"/>
          </a:p>
          <a:p>
            <a:pPr marL="0" indent="0">
              <a:buNone/>
            </a:pPr>
            <a:endParaRPr lang="en-US" dirty="0"/>
          </a:p>
        </p:txBody>
      </p:sp>
      <p:pic>
        <p:nvPicPr>
          <p:cNvPr id="6" name="Content Placeholder 5">
            <a:extLst>
              <a:ext uri="{FF2B5EF4-FFF2-40B4-BE49-F238E27FC236}">
                <a16:creationId xmlns:a16="http://schemas.microsoft.com/office/drawing/2014/main" id="{47D6B031-C724-B401-6A41-5B0E7E070A6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057" t="1650" r="1419" b="1725"/>
          <a:stretch/>
        </p:blipFill>
        <p:spPr>
          <a:xfrm>
            <a:off x="5662364" y="1844823"/>
            <a:ext cx="6395765" cy="4267200"/>
          </a:xfrm>
        </p:spPr>
      </p:pic>
    </p:spTree>
    <p:extLst>
      <p:ext uri="{BB962C8B-B14F-4D97-AF65-F5344CB8AC3E}">
        <p14:creationId xmlns:p14="http://schemas.microsoft.com/office/powerpoint/2010/main" val="36223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a:t>
            </a:r>
          </a:p>
        </p:txBody>
      </p:sp>
      <p:sp>
        <p:nvSpPr>
          <p:cNvPr id="5" name="Content Placeholder 4"/>
          <p:cNvSpPr>
            <a:spLocks noGrp="1"/>
          </p:cNvSpPr>
          <p:nvPr>
            <p:ph sz="half" idx="1"/>
          </p:nvPr>
        </p:nvSpPr>
        <p:spPr/>
        <p:txBody>
          <a:bodyPr>
            <a:normAutofit fontScale="92500" lnSpcReduction="20000"/>
          </a:bodyPr>
          <a:lstStyle/>
          <a:p>
            <a:r>
              <a:rPr lang="en-US" sz="2800" dirty="0"/>
              <a:t>Landsat 8 data (Level 2)</a:t>
            </a:r>
          </a:p>
          <a:p>
            <a:r>
              <a:rPr lang="en-US" sz="2800" dirty="0"/>
              <a:t>30 meters</a:t>
            </a:r>
          </a:p>
          <a:p>
            <a:r>
              <a:rPr lang="en-US" sz="2800" dirty="0"/>
              <a:t>Co-ordinates:</a:t>
            </a:r>
          </a:p>
          <a:p>
            <a:pPr lvl="1"/>
            <a:r>
              <a:rPr lang="en-US" sz="2800" dirty="0"/>
              <a:t>29°23’22” to 31°11’30” North</a:t>
            </a:r>
          </a:p>
          <a:p>
            <a:pPr lvl="1"/>
            <a:r>
              <a:rPr lang="en-US" sz="2800" dirty="0"/>
              <a:t>76°38’41” to 80°19’18” East</a:t>
            </a:r>
          </a:p>
          <a:p>
            <a:r>
              <a:rPr lang="en-US" sz="2800" dirty="0"/>
              <a:t>9 tiles</a:t>
            </a:r>
          </a:p>
          <a:p>
            <a:r>
              <a:rPr lang="en-US" sz="2800" dirty="0"/>
              <a:t>8</a:t>
            </a:r>
            <a:r>
              <a:rPr lang="en-US" sz="2800" baseline="30000" dirty="0"/>
              <a:t>th</a:t>
            </a:r>
            <a:r>
              <a:rPr lang="en-US" sz="2800" dirty="0"/>
              <a:t> Feb 2022 to 28</a:t>
            </a:r>
            <a:r>
              <a:rPr lang="en-US" sz="2800" baseline="30000" dirty="0"/>
              <a:t>th</a:t>
            </a:r>
            <a:r>
              <a:rPr lang="en-US" sz="2800" dirty="0"/>
              <a:t> March 2022</a:t>
            </a:r>
          </a:p>
          <a:p>
            <a:endParaRPr lang="en-US" dirty="0"/>
          </a:p>
          <a:p>
            <a:pPr marL="0" indent="0">
              <a:buNone/>
            </a:pPr>
            <a:endParaRPr lang="en-US" dirty="0"/>
          </a:p>
        </p:txBody>
      </p:sp>
      <p:pic>
        <p:nvPicPr>
          <p:cNvPr id="6" name="Content Placeholder 5">
            <a:extLst>
              <a:ext uri="{FF2B5EF4-FFF2-40B4-BE49-F238E27FC236}">
                <a16:creationId xmlns:a16="http://schemas.microsoft.com/office/drawing/2014/main" id="{6D84E64C-48E0-78A6-D779-366667F3F7CC}"/>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702" r="5142"/>
          <a:stretch/>
        </p:blipFill>
        <p:spPr>
          <a:xfrm>
            <a:off x="6094413" y="1628800"/>
            <a:ext cx="5400600" cy="5137701"/>
          </a:xfrm>
        </p:spPr>
      </p:pic>
    </p:spTree>
    <p:extLst>
      <p:ext uri="{BB962C8B-B14F-4D97-AF65-F5344CB8AC3E}">
        <p14:creationId xmlns:p14="http://schemas.microsoft.com/office/powerpoint/2010/main" val="122849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27C62-0DE9-3DAB-3850-EB4D59982833}"/>
              </a:ext>
            </a:extLst>
          </p:cNvPr>
          <p:cNvSpPr>
            <a:spLocks noGrp="1"/>
          </p:cNvSpPr>
          <p:nvPr>
            <p:ph type="title" idx="4294967295"/>
          </p:nvPr>
        </p:nvSpPr>
        <p:spPr>
          <a:xfrm>
            <a:off x="1522412" y="2852936"/>
            <a:ext cx="9144000" cy="726405"/>
          </a:xfrm>
        </p:spPr>
        <p:txBody>
          <a:bodyPr>
            <a:normAutofit/>
          </a:bodyPr>
          <a:lstStyle/>
          <a:p>
            <a:pPr algn="ctr"/>
            <a:r>
              <a:rPr lang="en-IN" sz="4000" b="1" dirty="0"/>
              <a:t>DEM PROCESSING AND GIS ANALYSIS</a:t>
            </a:r>
            <a:endParaRPr lang="en-US" sz="4000" b="1" dirty="0"/>
          </a:p>
        </p:txBody>
      </p:sp>
    </p:spTree>
    <p:extLst>
      <p:ext uri="{BB962C8B-B14F-4D97-AF65-F5344CB8AC3E}">
        <p14:creationId xmlns:p14="http://schemas.microsoft.com/office/powerpoint/2010/main" val="38950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3007</TotalTime>
  <Words>1865</Words>
  <Application>Microsoft Office PowerPoint</Application>
  <PresentationFormat>Custom</PresentationFormat>
  <Paragraphs>268</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AdvGulliv-R</vt:lpstr>
      <vt:lpstr>Arial</vt:lpstr>
      <vt:lpstr>Calibri</vt:lpstr>
      <vt:lpstr>Cambria Math</vt:lpstr>
      <vt:lpstr>Consolas</vt:lpstr>
      <vt:lpstr>Corbel</vt:lpstr>
      <vt:lpstr>Myriad Pro</vt:lpstr>
      <vt:lpstr>Wingdings</vt:lpstr>
      <vt:lpstr>Chalkboard 16x9</vt:lpstr>
      <vt:lpstr>Morphotectonic Parameter Assessment of a part of Ganga Basin using Geospatial Technology</vt:lpstr>
      <vt:lpstr>CONTENTS</vt:lpstr>
      <vt:lpstr>INTRODUCTION</vt:lpstr>
      <vt:lpstr>NEED OF STUDY</vt:lpstr>
      <vt:lpstr>METHODOLOGY</vt:lpstr>
      <vt:lpstr>Study area:</vt:lpstr>
      <vt:lpstr>DATA COLLECTION</vt:lpstr>
      <vt:lpstr>DATA COLLECTION</vt:lpstr>
      <vt:lpstr>DEM PROCESSING AND GIS ANALYSIS</vt:lpstr>
      <vt:lpstr>PowerPoint Presentation</vt:lpstr>
      <vt:lpstr>PowerPoint Presentation</vt:lpstr>
      <vt:lpstr>PowerPoint Presentation</vt:lpstr>
      <vt:lpstr>PowerPoint Presentation</vt:lpstr>
      <vt:lpstr>PowerPoint Presentation</vt:lpstr>
      <vt:lpstr>MORPHOMETRIC PARAMETER ANALYSIS</vt:lpstr>
      <vt:lpstr>Basin Elongation Ratio</vt:lpstr>
      <vt:lpstr>PowerPoint Presentation</vt:lpstr>
      <vt:lpstr>Asymmetric Factor</vt:lpstr>
      <vt:lpstr>PowerPoint Presentation</vt:lpstr>
      <vt:lpstr>PowerPoint Presentation</vt:lpstr>
      <vt:lpstr>Transverse Topographic Symmetry</vt:lpstr>
      <vt:lpstr>Stream Length Gradient Index</vt:lpstr>
      <vt:lpstr>PowerPoint Presentation</vt:lpstr>
      <vt:lpstr>Valley Floor Width to Valley Height Ratio</vt:lpstr>
      <vt:lpstr>PowerPoint Presentation</vt:lpstr>
      <vt:lpstr>PowerPoint Presentation</vt:lpstr>
      <vt:lpstr>Mountain Front Sinuosity</vt:lpstr>
      <vt:lpstr>Morphotectonic Analysis Results</vt:lpstr>
      <vt:lpstr>PowerPoint Presentation</vt:lpstr>
      <vt:lpstr>PowerPoint Presentation</vt:lpstr>
      <vt:lpstr>PowerPoint Presentation</vt:lpstr>
      <vt:lpstr>Inferences/Observations</vt:lpstr>
      <vt:lpstr>References</vt:lpstr>
      <vt:lpstr>Contribution of the group members in the study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Morphotectonic Parameter Assessment of Ganga Basin using Geospatial Technology</dc:title>
  <dc:creator>Ankit Chandelia</dc:creator>
  <cp:lastModifiedBy>Dipima Sarma</cp:lastModifiedBy>
  <cp:revision>52</cp:revision>
  <dcterms:created xsi:type="dcterms:W3CDTF">2022-10-27T12:08:40Z</dcterms:created>
  <dcterms:modified xsi:type="dcterms:W3CDTF">2022-12-01T03:21:06Z</dcterms:modified>
</cp:coreProperties>
</file>